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1" r:id="rId2"/>
    <p:sldMasterId id="2147483669" r:id="rId3"/>
    <p:sldMasterId id="2147483665" r:id="rId4"/>
    <p:sldMasterId id="2147483667" r:id="rId5"/>
    <p:sldMasterId id="2147483648" r:id="rId6"/>
  </p:sldMasterIdLst>
  <p:notesMasterIdLst>
    <p:notesMasterId r:id="rId25"/>
  </p:notesMasterIdLst>
  <p:sldIdLst>
    <p:sldId id="256" r:id="rId7"/>
    <p:sldId id="332" r:id="rId8"/>
    <p:sldId id="319" r:id="rId9"/>
    <p:sldId id="333" r:id="rId10"/>
    <p:sldId id="304" r:id="rId11"/>
    <p:sldId id="313" r:id="rId12"/>
    <p:sldId id="335" r:id="rId13"/>
    <p:sldId id="337" r:id="rId14"/>
    <p:sldId id="327" r:id="rId15"/>
    <p:sldId id="288" r:id="rId16"/>
    <p:sldId id="324" r:id="rId17"/>
    <p:sldId id="328" r:id="rId18"/>
    <p:sldId id="329" r:id="rId19"/>
    <p:sldId id="330" r:id="rId20"/>
    <p:sldId id="322" r:id="rId21"/>
    <p:sldId id="338" r:id="rId22"/>
    <p:sldId id="320" r:id="rId23"/>
    <p:sldId id="270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0" autoAdjust="0"/>
    <p:restoredTop sz="94625" autoAdjust="0"/>
  </p:normalViewPr>
  <p:slideViewPr>
    <p:cSldViewPr snapToGrid="0">
      <p:cViewPr>
        <p:scale>
          <a:sx n="85" d="100"/>
          <a:sy n="85" d="100"/>
        </p:scale>
        <p:origin x="243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9344F-DC0B-470B-B556-5B1A0C5CE5C1}" type="datetimeFigureOut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66F6-F425-4866-8DD4-C0AB2D8206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6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D66F6-F425-4866-8DD4-C0AB2D8206B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485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D66F6-F425-4866-8DD4-C0AB2D8206B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577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3FA83-F4FB-E827-3C96-F6235EA03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8313EF4-DEC8-C84C-84A3-62F99A9D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BD7C06-FED3-60F4-7333-C2493DE4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4457-CAC4-495A-ABB4-4E300325BC40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756C0F-5B71-8FB0-62D6-D85B897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1E8F72-023F-DFBF-B038-A8BA1A26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0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853AE-E799-E4ED-CBFA-8814ABF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4CB8C7-9FF9-12DB-724D-F9C8B0772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E0A88F-9152-BB61-D729-7502F82D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3AA6-4D63-4ED2-BD07-6369FF90E04A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8E44AD-BADA-5297-A045-C5B2CA43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D63DF5-F124-88A7-0458-21ED4133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75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B0DD92F-E17A-9387-53A8-4E54EE854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D175F5-BC94-CC0B-EA1F-B2792348A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C0BFCE-ED71-52FD-6C9B-63923B11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6E10D-01EF-4AB9-8C28-C529D313CAF3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9E8135-0C58-66A8-1FE3-4045EBDA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8239BB-6786-DA09-7447-A92CDB96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82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67E667-4221-4AC4-45AE-9B9A4718B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EFB4B9C-ED9A-1A38-418E-E85C719D3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CA7F03-2B50-E528-B2F3-5B650C8A9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068F14-7ECC-4E9B-39E1-15A861206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20485C-4964-8666-2321-25A35DF9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4298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80B315-49B8-186C-AE5F-BE842A723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B40E5B0-2BAD-B651-2220-7E7043AC5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04C025-F0AC-700E-F8FD-D175D755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09FA953-4515-9755-2282-91CFABB5D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6DD4B6-E17E-A426-0A95-89B37DAA4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9757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8E23CF-959C-B785-2152-111819DF3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94F92A3-FED4-CC95-6D7F-ED36DD07FE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F87BA2D-93C5-090B-FDAE-BC2A9DEB2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7A4D92E-BC25-86D4-F050-18986DFA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3577A0-7439-C78B-8B44-086ADD0B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80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03623A-B2EE-DFA9-D5F4-943FE64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1D37805-E3F9-372A-699A-72FB0D06A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D608C1-C54E-F688-41B6-3BC0D9C7E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2BAEB50-C226-31BA-046A-9B718BD93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55789D0-A870-C426-7EBA-D1C1D3DEC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B111C62-72D4-B4FF-B9EC-747F88F1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895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9EFE11-4418-6177-74FB-63D7BA0BA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4E9326E-61D3-1DF6-7347-50DC5C52E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94B5567-13EB-3360-6857-F59D118573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0F526BF-6180-8F89-1592-44847F2FE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50A22A7-644D-3D11-6685-E62B6125E9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B7AC153-C258-CD65-850A-F141094E9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3EFE554C-2AD1-9E15-38E6-4681CB3CF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0DD0EBE2-1046-81D6-047D-A515A2285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467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E7D70AF-A3A5-F81A-559C-F63FADA9D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9DA0DA5-8333-202D-F347-7B92C4E8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316F896-86CE-51EB-840E-16B75860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8A8A18C-4581-3D57-3E86-909339679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31185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0713324-ECE9-2964-518C-869F2E11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FEBF7590-655D-BE45-A5E5-607C75EC8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AFF0A2-0EB7-018D-C38E-6ABD48316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536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2FA41B-7CE5-44BD-E2FA-64D5C82C5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827B8A-E68A-1E4E-1723-A99C2DF00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B065450-42DA-F13E-8FBA-45831F48B6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0A61438-640B-CB4C-730B-FD27063A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CB81481-FEF8-55E5-61F4-FFA4688B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2C7139-DDEB-F194-A77B-3B204B5E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199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D67A3-3290-6B59-9900-F64E3D3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243CC-2890-659F-EA60-00A96FC3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0F791-1108-FB99-4110-A42AA1D0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2F77-20C9-47A8-97CE-DEF306A57A7B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EBE746-2147-6D17-3F62-99FFE98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A04234-9C14-FB26-4547-43725D6E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133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3FAB8B-FBD9-FAAB-6D25-5C0C2CD7E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980FBC1-673C-DF45-0C07-DBD842CBF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60A6CDB-36CA-8210-14CF-2E9DBD95C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67F6810-37C0-360F-DE6D-1AFCFDB98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02B8D5E-8471-52FF-2719-2B8398D05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EA99C31-D5C2-64E8-C85B-09C46CD1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029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D32EFE-3884-37C1-7BBD-960582CE5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83E17DB-BBEC-D0B6-F866-DB55CE92E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ED1C55-9350-B984-9011-2C3E6307B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08A496-C09F-333C-5F17-0409D0BAB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5EB0DB-5F26-E79E-026C-D93B3816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8163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AEC54D30-C9ED-29C6-895A-9C5A7C79A7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56139A0-3718-26A3-868D-F4F9999A3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3590F7A-274E-6297-DE80-5A37BB746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5F0C573-CE26-4B5F-D1C2-F0266442B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B831D79-331C-7CD7-B48C-41D941D8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83211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D4820-D8DD-FC11-38D7-9EEC2642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831FAE-7231-8520-2C4D-2F6D836B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6A9EAC-6259-6663-0D4B-F312C4A5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79D0-79CA-4808-9600-1269424C8886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624531-02C1-4CD9-E01C-138CC1A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9F67B-0C46-B36E-9733-C3450E9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5688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D67A3-3290-6B59-9900-F64E3D3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243CC-2890-659F-EA60-00A96FC3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0F791-1108-FB99-4110-A42AA1D0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23A04-E90D-481E-8C92-4D9BF80E3E8F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EBE746-2147-6D17-3F62-99FFE98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A04234-9C14-FB26-4547-43725D6E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13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D4820-D8DD-FC11-38D7-9EEC2642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831FAE-7231-8520-2C4D-2F6D836B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6A9EAC-6259-6663-0D4B-F312C4A5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311F-D723-4D2F-BAAE-8BAA781A92A1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624531-02C1-4CD9-E01C-138CC1A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9F67B-0C46-B36E-9733-C3450E9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5688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A701-1DD3-4A05-8968-A2352BF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97F431-5718-4DDD-860E-1FE661FA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0B559-E8E6-400C-ADA9-F5C0305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73F8-0E3F-45CA-B659-ED9C866211FF}" type="datetimeFigureOut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D38954-82DF-4F45-8C4E-5B9F21AC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30286-4B68-4B25-8E76-1650789E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BF26-7F81-4109-AC9E-A96530915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839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4CF9B2-B768-7CAF-120D-44437043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9F9210-DF8A-5E78-9AD6-2A1B800D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152C69-066C-EB0B-52F3-640311DD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EE440-FEC7-42D8-9AB8-AE365D6937E1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85EF88-260F-EF06-A0C9-F3C037EB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C655D7-9D3F-9728-052E-2E0F026A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36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1E9D01-9A70-5A04-E3A0-9E8179DF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BF1A50-E664-16A6-9153-C7D182048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2610B05-74D5-A0CE-127B-9D948ACDF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7AAE72-444C-8438-0919-B72A47E9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DF99-3F64-4A0C-9BC4-E2EBC2DD1C60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F1D53B-DB0D-6B2E-83D2-BC4D8599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4850BB-008E-6EDB-B931-6F99D61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40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8BC41-E748-399B-D1E3-2BEBE938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478574-AECD-8BBB-7C4C-5D05106CE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4EC1A8-5A64-B876-0EC9-036EB6E8F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2F0C6E-56A4-995A-331C-3EBAB9850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BCDBF5D-71AC-29A3-C475-A86387505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413982A-3F8D-D82D-0AE1-002A822E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3709-ED40-4979-BCBC-55230327451D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FCA6F0-629F-4A51-9A8B-887CF222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2CE24AC-6F16-D14C-4E81-210DCF04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46AF5-E6A4-60EE-4FAC-CBA7DAA7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4620A7-B75E-C0E2-A9EF-841DBCD9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DD20-6993-4F77-BE79-50D7B119E97F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A7BFCFB-E178-AE5B-E0E9-60A70059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089F75-14B6-3284-D08F-723D112E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9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1C52E5-6876-6B70-29A4-4E7EDE1C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AD310-8F20-4BFA-B66A-810FCECD7E3F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97EDDB-9D4B-ACDD-45A5-5FEAF1C5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A9F723-EE47-7D53-0812-56A74FB6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3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4E68C-7492-CCC2-F26F-979E58F9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753F78-9609-0E1D-53D4-47596CF46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E26086-FCDA-0E62-1002-979DD7B4C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887E31-CEBF-68A7-2584-DCF28099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0EBBA-3815-401A-9A0D-D0C9E8A04A39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D4BEC7-CBEE-38BD-8287-4C80459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B0601B-A129-E534-4A86-B4D817E3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5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27308-69B6-B53D-083A-7482ECB5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921BF4-EB45-8128-6980-9E7A903BA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95C138-45B8-3BD4-8A7F-228E41DF2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6AC33A-9520-C52C-204F-0516B224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AAA6-5587-4184-83F9-E377CC637A35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D1144B-E649-5FD8-6EFC-DC65AB09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B8912F-D20F-CE0C-9D1D-DF14C470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9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2005BE-DEE2-6491-7FE1-1FC3CAEE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67" y="2136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300F4-88FB-8430-A0E7-1D103ABEA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5755" y="173025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A1D88-2724-90BF-F4AB-8BBBE7DDB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9F44B-D4FC-448C-877D-1BBE339D11BD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38938-F9B1-A15A-B4B0-871A7CCD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9EB7BE-5D65-0A1A-3A9B-55F1D24D8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95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6A32A79-61AB-EF03-2732-753CCE58C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CB2E9AA-CC4D-AB83-460B-B80A0B1AE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9690584-C3CC-E094-F4A9-3EBA6A61A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678C8D-0368-4816-AC19-5F45CAA1A02A}" type="datetimeFigureOut">
              <a:rPr kumimoji="1" lang="ja-JP" altLang="en-US" smtClean="0"/>
              <a:t>2025/3/2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236C9B-EC4E-D4C1-BEA3-DC7FBE756A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624ACBD-4D99-8A06-E4F6-CE1488AD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89F700-1647-4207-86F6-A7E4ABCC3F2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342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B441-8E00-1E8D-F6AE-065916CA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62299-1474-8C03-7B39-F3A91E5F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F363FA-5E98-19F7-E139-3489B3FE2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32165-0956-4247-A185-4085F3DC43C0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B7A91-67EB-BC9E-0C2F-DE4D6405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FECCF4-F1A1-4EFC-5B7C-8CE9CFCE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2005BE-DEE2-6491-7FE1-1FC3CAEE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300F4-88FB-8430-A0E7-1D103ABEA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A1D88-2724-90BF-F4AB-8BBBE7DDB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90F4A-9323-4D46-9CE9-1F58F367CE1F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38938-F9B1-A15A-B4B0-871A7CCD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9EB7BE-5D65-0A1A-3A9B-55F1D24D8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95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B441-8E00-1E8D-F6AE-065916CA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62299-1474-8C03-7B39-F3A91E5F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F363FA-5E98-19F7-E139-3489B3FE2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1662A-AC85-43FE-9F99-6170FC8432E7}" type="datetime1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B7A91-67EB-BC9E-0C2F-DE4D6405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FECCF4-F1A1-4EFC-5B7C-8CE9CFCE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339C0A1-53E5-4BC1-B289-8700FD19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63117F-C215-4C6F-9C3D-2860D531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C4358A-778A-4519-BD1B-B58698D16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773F8-0E3F-45CA-B659-ED9C866211FF}" type="datetimeFigureOut">
              <a:rPr kumimoji="1" lang="ja-JP" altLang="en-US" smtClean="0"/>
              <a:t>2025/2/21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F00A60-3950-484E-9679-8445A03A0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0656BA-605E-4328-AFAE-318ACE1F6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7BF26-7F81-4109-AC9E-A96530915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37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B7D337-86B0-2C45-2045-FC22DE4A4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101" y="1425226"/>
            <a:ext cx="11472073" cy="2387600"/>
          </a:xfrm>
        </p:spPr>
        <p:txBody>
          <a:bodyPr>
            <a:normAutofit fontScale="90000"/>
          </a:bodyPr>
          <a:lstStyle/>
          <a:p>
            <a:r>
              <a:rPr kumimoji="1" lang="ja-JP" altLang="en-US" sz="5400" dirty="0"/>
              <a:t>水中における通信品質評価に基づく</a:t>
            </a:r>
            <a:br>
              <a:rPr kumimoji="1" lang="en-US" altLang="ja-JP" sz="5400" dirty="0"/>
            </a:br>
            <a:r>
              <a:rPr kumimoji="1" lang="ja-JP" altLang="en-US" sz="5400" dirty="0"/>
              <a:t>牡蠣養殖を支援する</a:t>
            </a:r>
            <a:br>
              <a:rPr kumimoji="1" lang="en-US" altLang="ja-JP" sz="5400" dirty="0"/>
            </a:br>
            <a:r>
              <a:rPr kumimoji="1" lang="ja-JP" altLang="en-US" sz="5400" dirty="0"/>
              <a:t>無線マルチホップネットワークの提案</a:t>
            </a:r>
          </a:p>
        </p:txBody>
      </p:sp>
      <p:sp>
        <p:nvSpPr>
          <p:cNvPr id="6" name="字幕 2">
            <a:extLst>
              <a:ext uri="{FF2B5EF4-FFF2-40B4-BE49-F238E27FC236}">
                <a16:creationId xmlns:a16="http://schemas.microsoft.com/office/drawing/2014/main" id="{35C1F071-A147-FE1B-A607-3FE97AAAA06E}"/>
              </a:ext>
            </a:extLst>
          </p:cNvPr>
          <p:cNvSpPr txBox="1">
            <a:spLocks/>
          </p:cNvSpPr>
          <p:nvPr/>
        </p:nvSpPr>
        <p:spPr>
          <a:xfrm>
            <a:off x="2047409" y="4712930"/>
            <a:ext cx="9144000" cy="1443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ja-JP" altLang="en-US" sz="2800"/>
              <a:t>山本郷平</a:t>
            </a:r>
            <a:r>
              <a:rPr lang="en-US" altLang="ja-JP" sz="2800"/>
              <a:t> </a:t>
            </a:r>
          </a:p>
          <a:p>
            <a:pPr algn="r"/>
            <a:r>
              <a:rPr lang="ja-JP" altLang="en-US" sz="2800"/>
              <a:t>ガジェゴス ラモネト アルベルト</a:t>
            </a:r>
            <a:r>
              <a:rPr lang="en-US" altLang="ja-JP" sz="2800"/>
              <a:t>, </a:t>
            </a:r>
            <a:r>
              <a:rPr lang="ja-JP" altLang="en-US" sz="2800"/>
              <a:t>辻明典</a:t>
            </a:r>
            <a:r>
              <a:rPr lang="en-US" altLang="ja-JP" sz="2800"/>
              <a:t>, </a:t>
            </a:r>
            <a:r>
              <a:rPr lang="ja-JP" altLang="en-US" sz="2800"/>
              <a:t>木下和彦</a:t>
            </a:r>
            <a:endParaRPr lang="en-US" altLang="ja-JP" sz="2800"/>
          </a:p>
          <a:p>
            <a:pPr algn="r"/>
            <a:r>
              <a:rPr lang="ja-JP" altLang="en-US" sz="2800"/>
              <a:t>徳島大学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7703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C2628-ACBF-153E-292B-ED47049F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B62FF1-CAAC-87F8-63D0-9156C49D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69" y="3417891"/>
            <a:ext cx="9445874" cy="2404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/>
              <a:t>無線通信機器</a:t>
            </a:r>
            <a:r>
              <a:rPr lang="en-US" altLang="ja-JP" dirty="0"/>
              <a:t> </a:t>
            </a:r>
            <a:r>
              <a:rPr lang="ja-JP" altLang="en-US" dirty="0"/>
              <a:t>：</a:t>
            </a:r>
            <a:r>
              <a:rPr lang="en-US" altLang="ja-JP" dirty="0"/>
              <a:t> MONOSTICK</a:t>
            </a:r>
            <a:r>
              <a:rPr lang="ja-JP" altLang="en-US" dirty="0"/>
              <a:t> </a:t>
            </a:r>
            <a:r>
              <a:rPr lang="en-US" altLang="ja-JP" dirty="0"/>
              <a:t>(JN5169) </a:t>
            </a:r>
          </a:p>
          <a:p>
            <a:r>
              <a:rPr lang="ja-JP" altLang="en-US" sz="2400" dirty="0"/>
              <a:t>安価</a:t>
            </a:r>
            <a:endParaRPr lang="en-US" altLang="ja-JP" sz="2400" dirty="0"/>
          </a:p>
          <a:p>
            <a:r>
              <a:rPr lang="en-US" altLang="ja-JP" sz="2400" dirty="0"/>
              <a:t>USB</a:t>
            </a:r>
            <a:r>
              <a:rPr lang="ja-JP" altLang="en-US" sz="2400" dirty="0"/>
              <a:t>接続可能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14309D-EC53-6E2B-28D6-0C646A4C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5438" y="6356350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10</a:t>
            </a:fld>
            <a:endParaRPr kumimoji="1" lang="ja-JP" altLang="en-US" sz="2400" dirty="0"/>
          </a:p>
        </p:txBody>
      </p:sp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1FE42D33-4116-670D-1C7F-81309CDB5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30" y="3913888"/>
            <a:ext cx="1691563" cy="16522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528A55-2E8A-2417-11A0-EC8A56A1A941}"/>
              </a:ext>
            </a:extLst>
          </p:cNvPr>
          <p:cNvSpPr/>
          <p:nvPr/>
        </p:nvSpPr>
        <p:spPr>
          <a:xfrm rot="5400000">
            <a:off x="8130074" y="3120665"/>
            <a:ext cx="1652255" cy="2743199"/>
          </a:xfrm>
          <a:prstGeom prst="wedgeRectCallout">
            <a:avLst>
              <a:gd name="adj1" fmla="val -34947"/>
              <a:gd name="adj2" fmla="val 6699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D0DBD5-AD40-CFB8-E2D3-0B1BF4709D85}"/>
              </a:ext>
            </a:extLst>
          </p:cNvPr>
          <p:cNvSpPr txBox="1"/>
          <p:nvPr/>
        </p:nvSpPr>
        <p:spPr>
          <a:xfrm rot="10800000" flipV="1">
            <a:off x="7439138" y="3759879"/>
            <a:ext cx="2984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/>
              <a:t>ZigBee</a:t>
            </a:r>
          </a:p>
          <a:p>
            <a:pPr algn="ctr"/>
            <a:r>
              <a:rPr lang="ja-JP" altLang="en-US" sz="2800" b="1" dirty="0"/>
              <a:t>＋</a:t>
            </a:r>
            <a:endParaRPr lang="en-US" altLang="ja-JP" sz="2800" b="1" dirty="0"/>
          </a:p>
          <a:p>
            <a:pPr algn="ctr"/>
            <a:r>
              <a:rPr kumimoji="1" lang="en-US" altLang="ja-JP" sz="2800" b="1" dirty="0"/>
              <a:t>IEEE 802.15.4</a:t>
            </a:r>
            <a:endParaRPr kumimoji="1" lang="en-US" altLang="ja-JP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C4258-5DF3-ABFE-A370-928CEECE181F}"/>
              </a:ext>
            </a:extLst>
          </p:cNvPr>
          <p:cNvSpPr txBox="1"/>
          <p:nvPr/>
        </p:nvSpPr>
        <p:spPr>
          <a:xfrm>
            <a:off x="482256" y="1439664"/>
            <a:ext cx="1156697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800" b="1" dirty="0"/>
              <a:t>水中からの通信可能範囲を定量的に測定</a:t>
            </a:r>
            <a:endParaRPr lang="en-US" altLang="ja-JP" sz="2800" b="1" dirty="0"/>
          </a:p>
          <a:p>
            <a:pPr marL="0" indent="0">
              <a:buNone/>
            </a:pPr>
            <a:r>
              <a:rPr lang="ja-JP" altLang="en-US" sz="2800" dirty="0"/>
              <a:t>　　</a:t>
            </a:r>
            <a:r>
              <a:rPr lang="en-US" altLang="ja-JP" sz="2800" b="1" dirty="0"/>
              <a:t>ZigBee</a:t>
            </a:r>
            <a:r>
              <a:rPr lang="ja-JP" altLang="en-US" sz="2800" b="1" dirty="0"/>
              <a:t>を使用した育苗を支援する無線マルチホップネットワーク　　　</a:t>
            </a:r>
            <a:endParaRPr lang="en-US" altLang="ja-JP" sz="2800" b="1" dirty="0"/>
          </a:p>
          <a:p>
            <a:pPr marL="0" indent="0">
              <a:buNone/>
            </a:pPr>
            <a:r>
              <a:rPr lang="ja-JP" altLang="en-US" sz="2800" b="1" dirty="0"/>
              <a:t>　　</a:t>
            </a:r>
            <a:endParaRPr lang="en-US" altLang="ja-JP" sz="2800" b="1" dirty="0"/>
          </a:p>
          <a:p>
            <a:pPr marL="0" indent="0" algn="ctr">
              <a:buNone/>
            </a:pPr>
            <a:endParaRPr lang="en-US" altLang="ja-JP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6954D520-D6C0-4023-8621-4486D609993B}"/>
              </a:ext>
            </a:extLst>
          </p:cNvPr>
          <p:cNvSpPr/>
          <p:nvPr/>
        </p:nvSpPr>
        <p:spPr>
          <a:xfrm>
            <a:off x="681479" y="1871011"/>
            <a:ext cx="454249" cy="462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49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ダイアグラム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8F96422-0536-F1D3-736D-59A11F70F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97" y="1701908"/>
            <a:ext cx="5489569" cy="168705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68C90973-42D0-6169-3957-9D403144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64" y="89106"/>
            <a:ext cx="10515600" cy="1325563"/>
          </a:xfrm>
        </p:spPr>
        <p:txBody>
          <a:bodyPr/>
          <a:lstStyle/>
          <a:p>
            <a:r>
              <a:rPr lang="ja-JP" altLang="en-US" dirty="0"/>
              <a:t>実験環境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60F4BF-54C0-71B9-3DC4-62C7E15FEC1B}"/>
              </a:ext>
            </a:extLst>
          </p:cNvPr>
          <p:cNvSpPr txBox="1"/>
          <p:nvPr/>
        </p:nvSpPr>
        <p:spPr>
          <a:xfrm>
            <a:off x="624947" y="4485105"/>
            <a:ext cx="534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LQI</a:t>
            </a:r>
            <a:r>
              <a:rPr lang="ja-JP" altLang="en-US" sz="2800" b="1" dirty="0"/>
              <a:t>の通信評価基準</a:t>
            </a:r>
            <a:r>
              <a:rPr lang="en-US" altLang="ja-JP" sz="2800" b="1" dirty="0"/>
              <a:t> [10]</a:t>
            </a:r>
            <a:endParaRPr kumimoji="1" lang="en-US" altLang="ja-JP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60E54CE-4EDA-08B8-D70D-1E658E1D6027}"/>
              </a:ext>
            </a:extLst>
          </p:cNvPr>
          <p:cNvSpPr txBox="1"/>
          <p:nvPr/>
        </p:nvSpPr>
        <p:spPr>
          <a:xfrm>
            <a:off x="3036305" y="4989806"/>
            <a:ext cx="2071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0 </a:t>
            </a:r>
            <a:r>
              <a:rPr kumimoji="1" lang="ja-JP" altLang="en-US" sz="2800" dirty="0"/>
              <a:t>～ </a:t>
            </a:r>
            <a:r>
              <a:rPr kumimoji="1" lang="en-US" altLang="ja-JP" sz="2800" dirty="0"/>
              <a:t>50</a:t>
            </a:r>
          </a:p>
          <a:p>
            <a:r>
              <a:rPr lang="en-US" altLang="ja-JP" sz="2800" dirty="0"/>
              <a:t>50 </a:t>
            </a:r>
            <a:r>
              <a:rPr lang="ja-JP" altLang="en-US" sz="2800" dirty="0"/>
              <a:t>～ </a:t>
            </a:r>
            <a:r>
              <a:rPr lang="en-US" altLang="ja-JP" sz="2800" dirty="0"/>
              <a:t>100</a:t>
            </a:r>
          </a:p>
          <a:p>
            <a:r>
              <a:rPr kumimoji="1" lang="en-US" altLang="ja-JP" sz="2800" dirty="0"/>
              <a:t>100 </a:t>
            </a:r>
            <a:r>
              <a:rPr kumimoji="1" lang="ja-JP" altLang="en-US" sz="2800" dirty="0"/>
              <a:t>～ </a:t>
            </a:r>
            <a:r>
              <a:rPr kumimoji="1" lang="en-US" altLang="ja-JP" sz="2800" dirty="0"/>
              <a:t>150</a:t>
            </a:r>
          </a:p>
          <a:p>
            <a:r>
              <a:rPr lang="en-US" altLang="ja-JP" sz="2800" dirty="0"/>
              <a:t>150</a:t>
            </a:r>
            <a:r>
              <a:rPr lang="ja-JP" altLang="en-US" sz="2800" dirty="0"/>
              <a:t> ～ </a:t>
            </a:r>
            <a:r>
              <a:rPr lang="en-US" altLang="ja-JP" sz="2800" dirty="0"/>
              <a:t>255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3494367-EE2A-A5F3-F375-C558C4B386D1}"/>
              </a:ext>
            </a:extLst>
          </p:cNvPr>
          <p:cNvSpPr/>
          <p:nvPr/>
        </p:nvSpPr>
        <p:spPr>
          <a:xfrm>
            <a:off x="239233" y="4970210"/>
            <a:ext cx="4736674" cy="17670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599DA3F7-361D-CE8F-D4D2-E93B80E4884C}"/>
                  </a:ext>
                </a:extLst>
              </p:cNvPr>
              <p:cNvSpPr txBox="1"/>
              <p:nvPr/>
            </p:nvSpPr>
            <p:spPr>
              <a:xfrm>
                <a:off x="6970190" y="4989806"/>
                <a:ext cx="4687008" cy="1511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800" b="1" dirty="0"/>
                  <a:t>電波強度 </a:t>
                </a:r>
                <a:r>
                  <a:rPr lang="en-US" altLang="ja-JP" sz="2800" b="1" dirty="0"/>
                  <a:t>: </a:t>
                </a:r>
                <a14:m>
                  <m:oMath xmlns:m="http://schemas.openxmlformats.org/officeDocument/2006/math">
                    <m:r>
                      <a:rPr lang="en-US" altLang="ja-JP" sz="2800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ja-JP" sz="2800" b="1" dirty="0"/>
                  <a:t> [dBm]</a:t>
                </a:r>
              </a:p>
              <a:p>
                <a:pPr algn="ctr"/>
                <a:endParaRPr lang="en-US" altLang="ja-JP" b="1" dirty="0"/>
              </a:p>
              <a:p>
                <a:r>
                  <a:rPr lang="en-US" altLang="ja-JP" sz="3200" b="1" dirty="0"/>
                  <a:t> </a:t>
                </a:r>
                <a14:m>
                  <m:oMath xmlns:m="http://schemas.openxmlformats.org/officeDocument/2006/math"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ja-JP" sz="32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ja-JP" sz="28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a:rPr lang="en-US" altLang="ja-JP" sz="3200" b="1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sz="3200" b="1" i="0" smtClean="0">
                            <a:latin typeface="Cambria Math" panose="02040503050406030204" pitchFamily="18" charset="0"/>
                          </a:rPr>
                          <m:t>𝐋𝐐𝐈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𝟏𝟗𝟕𝟎</m:t>
                        </m:r>
                      </m:num>
                      <m:den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</m:oMath>
                </a14:m>
                <a:endParaRPr kumimoji="1" lang="ja-JP" altLang="en-US" sz="3600" dirty="0"/>
              </a:p>
            </p:txBody>
          </p:sp>
        </mc:Choice>
        <mc:Fallback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599DA3F7-361D-CE8F-D4D2-E93B80E48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90" y="4989806"/>
                <a:ext cx="4687008" cy="1511568"/>
              </a:xfrm>
              <a:prstGeom prst="rect">
                <a:avLst/>
              </a:prstGeom>
              <a:blipFill>
                <a:blip r:embed="rId3"/>
                <a:stretch>
                  <a:fillRect l="-2601" t="-4453" b="-364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E9994E-C517-0DC0-68BE-0B4CDF9EED40}"/>
              </a:ext>
            </a:extLst>
          </p:cNvPr>
          <p:cNvSpPr txBox="1"/>
          <p:nvPr/>
        </p:nvSpPr>
        <p:spPr>
          <a:xfrm>
            <a:off x="5081941" y="6562597"/>
            <a:ext cx="6730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[10</a:t>
            </a:r>
            <a:r>
              <a:rPr lang="en-US" altLang="ja-JP" sz="1100" dirty="0"/>
              <a:t>] Mono Wireless Inc., https://www.mono-wireless.com/jp/tech/ Programming/Tips LQI.html</a:t>
            </a:r>
            <a:endParaRPr kumimoji="1" lang="ja-JP" altLang="en-US" sz="11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FBF7F4-B78C-F5A5-51F9-5CD589515667}"/>
              </a:ext>
            </a:extLst>
          </p:cNvPr>
          <p:cNvSpPr txBox="1"/>
          <p:nvPr/>
        </p:nvSpPr>
        <p:spPr>
          <a:xfrm>
            <a:off x="291258" y="4971475"/>
            <a:ext cx="2745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悪い</a:t>
            </a:r>
            <a:endParaRPr kumimoji="1" lang="en-US" altLang="ja-JP" sz="2800" dirty="0"/>
          </a:p>
          <a:p>
            <a:r>
              <a:rPr lang="ja-JP" altLang="en-US" sz="2800" dirty="0"/>
              <a:t>少し悪い</a:t>
            </a:r>
            <a:endParaRPr kumimoji="1" lang="en-US" altLang="ja-JP" sz="2800" dirty="0"/>
          </a:p>
          <a:p>
            <a:r>
              <a:rPr lang="ja-JP" altLang="en-US" sz="2800" dirty="0"/>
              <a:t>良い</a:t>
            </a:r>
            <a:endParaRPr kumimoji="1" lang="en-US" altLang="ja-JP" sz="2800" dirty="0"/>
          </a:p>
          <a:p>
            <a:r>
              <a:rPr lang="ja-JP" altLang="en-US" sz="2800" dirty="0"/>
              <a:t>アンテナの近傍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2574610-9F75-B197-51BD-311A3747612C}"/>
              </a:ext>
            </a:extLst>
          </p:cNvPr>
          <p:cNvSpPr txBox="1"/>
          <p:nvPr/>
        </p:nvSpPr>
        <p:spPr>
          <a:xfrm>
            <a:off x="3378667" y="1162001"/>
            <a:ext cx="249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accent6"/>
                </a:solidFill>
              </a:rPr>
              <a:t>End device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4F38989-9A2C-B424-180C-96A772584830}"/>
              </a:ext>
            </a:extLst>
          </p:cNvPr>
          <p:cNvSpPr txBox="1"/>
          <p:nvPr/>
        </p:nvSpPr>
        <p:spPr>
          <a:xfrm>
            <a:off x="6649899" y="1183837"/>
            <a:ext cx="254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Coordinator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5EBBFBD-4116-B37C-2D8E-1E136ACCA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1" y="2205770"/>
            <a:ext cx="3797806" cy="89661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9CCD402-E43B-1C10-CC80-FE353EED52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" y="2224691"/>
            <a:ext cx="2589028" cy="692169"/>
          </a:xfrm>
          <a:prstGeom prst="rect">
            <a:avLst/>
          </a:prstGeom>
        </p:spPr>
      </p:pic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E38BA70A-65CD-8B03-F9D0-AA8A2A4EC3BF}"/>
              </a:ext>
            </a:extLst>
          </p:cNvPr>
          <p:cNvSpPr/>
          <p:nvPr/>
        </p:nvSpPr>
        <p:spPr>
          <a:xfrm>
            <a:off x="8267504" y="2134341"/>
            <a:ext cx="3854760" cy="1039478"/>
          </a:xfrm>
          <a:prstGeom prst="wedgeRectCallout">
            <a:avLst>
              <a:gd name="adj1" fmla="val -65125"/>
              <a:gd name="adj2" fmla="val -96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14A799BC-95A0-711F-11DA-B4A1CBB0E14B}"/>
              </a:ext>
            </a:extLst>
          </p:cNvPr>
          <p:cNvSpPr/>
          <p:nvPr/>
        </p:nvSpPr>
        <p:spPr>
          <a:xfrm>
            <a:off x="69736" y="2220035"/>
            <a:ext cx="2662831" cy="729852"/>
          </a:xfrm>
          <a:prstGeom prst="wedgeRectCallout">
            <a:avLst>
              <a:gd name="adj1" fmla="val 80880"/>
              <a:gd name="adj2" fmla="val 1030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吹き出し: 四角形 29">
            <a:extLst>
              <a:ext uri="{FF2B5EF4-FFF2-40B4-BE49-F238E27FC236}">
                <a16:creationId xmlns:a16="http://schemas.microsoft.com/office/drawing/2014/main" id="{030352D9-51C2-BDAF-7476-229E530BEA0A}"/>
              </a:ext>
            </a:extLst>
          </p:cNvPr>
          <p:cNvSpPr/>
          <p:nvPr/>
        </p:nvSpPr>
        <p:spPr>
          <a:xfrm>
            <a:off x="5318483" y="3923274"/>
            <a:ext cx="2662831" cy="729852"/>
          </a:xfrm>
          <a:prstGeom prst="wedgeRectCallout">
            <a:avLst>
              <a:gd name="adj1" fmla="val -16861"/>
              <a:gd name="adj2" fmla="val -10065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592C1A2-01B2-A4CC-E377-516567D72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29" y="3950258"/>
            <a:ext cx="2589028" cy="692169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D90DE9-B039-C897-704F-0F9A6C21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064" y="6385381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11</a:t>
            </a:fld>
            <a:endParaRPr kumimoji="1" lang="ja-JP" altLang="en-US" dirty="0"/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C64BAF16-751F-3148-6E21-12A24BE33BF9}"/>
              </a:ext>
            </a:extLst>
          </p:cNvPr>
          <p:cNvSpPr/>
          <p:nvPr/>
        </p:nvSpPr>
        <p:spPr>
          <a:xfrm>
            <a:off x="9227172" y="3388961"/>
            <a:ext cx="2572422" cy="900598"/>
          </a:xfrm>
          <a:prstGeom prst="wedgeEllipseCallout">
            <a:avLst>
              <a:gd name="adj1" fmla="val 8284"/>
              <a:gd name="adj2" fmla="val -8570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7030A8-8A98-3FE9-0D2B-66076641B98B}"/>
              </a:ext>
            </a:extLst>
          </p:cNvPr>
          <p:cNvSpPr txBox="1"/>
          <p:nvPr/>
        </p:nvSpPr>
        <p:spPr>
          <a:xfrm>
            <a:off x="9287729" y="3689400"/>
            <a:ext cx="26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Link Quality Indicator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61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CB11C3-3D2F-62C1-D5AC-19F38586F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79" y="95737"/>
            <a:ext cx="11754442" cy="1325563"/>
          </a:xfrm>
        </p:spPr>
        <p:txBody>
          <a:bodyPr/>
          <a:lstStyle/>
          <a:p>
            <a:r>
              <a:rPr kumimoji="1" lang="ja-JP" altLang="en-US" dirty="0"/>
              <a:t>水中距離</a:t>
            </a:r>
            <a:r>
              <a:rPr lang="ja-JP" altLang="en-US" dirty="0"/>
              <a:t>を</a:t>
            </a:r>
            <a:r>
              <a:rPr kumimoji="1" lang="ja-JP" altLang="en-US" dirty="0"/>
              <a:t>変化</a:t>
            </a:r>
            <a:r>
              <a:rPr lang="ja-JP" altLang="en-US" dirty="0"/>
              <a:t>させた</a:t>
            </a:r>
            <a:r>
              <a:rPr kumimoji="1" lang="ja-JP" altLang="en-US" dirty="0"/>
              <a:t>電波強度の測定 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C155E2D-9A36-0EE0-625A-5BB8971FD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3237" y="6432294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12</a:t>
            </a:fld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C05D976-13D0-82D3-1767-D2DFC797EEAB}"/>
                  </a:ext>
                </a:extLst>
              </p:cNvPr>
              <p:cNvSpPr txBox="1"/>
              <p:nvPr/>
            </p:nvSpPr>
            <p:spPr>
              <a:xfrm>
                <a:off x="595423" y="5229862"/>
                <a:ext cx="1115355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2800" b="1" dirty="0">
                    <a:solidFill>
                      <a:schemeClr val="accent6"/>
                    </a:solidFill>
                  </a:rPr>
                  <a:t>End</a:t>
                </a:r>
                <a:r>
                  <a:rPr lang="ja-JP" altLang="en-US" sz="2800" b="1" dirty="0">
                    <a:solidFill>
                      <a:schemeClr val="accent6"/>
                    </a:solidFill>
                  </a:rPr>
                  <a:t> </a:t>
                </a:r>
                <a:r>
                  <a:rPr lang="en-US" altLang="ja-JP" sz="2800" b="1" dirty="0">
                    <a:solidFill>
                      <a:schemeClr val="accent6"/>
                    </a:solidFill>
                  </a:rPr>
                  <a:t>device</a:t>
                </a:r>
                <a:r>
                  <a:rPr lang="ja-JP" altLang="en-US" sz="2800" b="1" dirty="0"/>
                  <a:t>のみを水中に沈めている場合</a:t>
                </a:r>
                <a:endParaRPr lang="en-US" altLang="ja-JP" sz="2800" b="1" dirty="0"/>
              </a:p>
              <a:p>
                <a:endParaRPr kumimoji="1" lang="en-US" altLang="ja-JP" sz="2800" dirty="0"/>
              </a:p>
              <a:p>
                <a:r>
                  <a:rPr lang="ja-JP" altLang="en-US" sz="2000" dirty="0"/>
                  <a:t>　</a:t>
                </a:r>
                <a:r>
                  <a:rPr lang="en-US" altLang="ja-JP" sz="2000" dirty="0"/>
                  <a:t> </a:t>
                </a:r>
                <a:r>
                  <a:rPr lang="ja-JP" altLang="en-US" sz="2800" dirty="0"/>
                  <a:t>　</a:t>
                </a:r>
                <a:r>
                  <a:rPr lang="en-US" altLang="ja-JP" sz="2800" b="0" dirty="0"/>
                  <a:t> </a:t>
                </a:r>
                <a14:m>
                  <m:oMath xmlns:m="http://schemas.openxmlformats.org/officeDocument/2006/math"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ja-JP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ja-JP" altLang="en-US" sz="2800" dirty="0"/>
                  <a:t>：</a:t>
                </a:r>
                <a:r>
                  <a:rPr lang="en-US" altLang="ja-JP" sz="2800" dirty="0"/>
                  <a:t>0.05 [m] , 0.10 [m] , 0.15 [m] , 0.20 [m]</a:t>
                </a:r>
                <a:endParaRPr kumimoji="1" lang="en-US" altLang="ja-JP" sz="2800" dirty="0"/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EC05D976-13D0-82D3-1767-D2DFC797E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423" y="5229862"/>
                <a:ext cx="11153554" cy="1384995"/>
              </a:xfrm>
              <a:prstGeom prst="rect">
                <a:avLst/>
              </a:prstGeom>
              <a:blipFill>
                <a:blip r:embed="rId2"/>
                <a:stretch>
                  <a:fillRect l="-1148" t="-4846" b="-1189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図 7" descr="屋内, テーブル, 座る, 小さい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BA266F2-88F7-B90E-9609-C6E3C4F82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0" y="2022517"/>
            <a:ext cx="7173505" cy="2748147"/>
          </a:xfrm>
          <a:prstGeom prst="rect">
            <a:avLst/>
          </a:prstGeom>
        </p:spPr>
      </p:pic>
      <p:pic>
        <p:nvPicPr>
          <p:cNvPr id="12" name="図 11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BAF5FD9-4273-DAC8-F3BC-B179859C8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94" y="2022516"/>
            <a:ext cx="3701779" cy="274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08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B2E91F-62DD-9038-3A6F-92A066EF1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グラフ, 折れ線グラフ&#10;&#10;自動的に生成された説明">
            <a:extLst>
              <a:ext uri="{FF2B5EF4-FFF2-40B4-BE49-F238E27FC236}">
                <a16:creationId xmlns:a16="http://schemas.microsoft.com/office/drawing/2014/main" id="{BE3FD540-C1D5-647C-E035-BD79F15CF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32" y="1653362"/>
            <a:ext cx="5764554" cy="3451570"/>
          </a:xfrm>
          <a:prstGeom prst="rect">
            <a:avLst/>
          </a:prstGeom>
        </p:spPr>
      </p:pic>
      <p:pic>
        <p:nvPicPr>
          <p:cNvPr id="23" name="コンテンツ プレースホルダー 22" descr="グラフ, 折れ線グラフ&#10;&#10;自動的に生成された説明">
            <a:extLst>
              <a:ext uri="{FF2B5EF4-FFF2-40B4-BE49-F238E27FC236}">
                <a16:creationId xmlns:a16="http://schemas.microsoft.com/office/drawing/2014/main" id="{726C1E8F-8DEE-DA7B-329B-430FCE9271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" t="3942" r="2124" b="3251"/>
          <a:stretch/>
        </p:blipFill>
        <p:spPr>
          <a:xfrm>
            <a:off x="85183" y="1653363"/>
            <a:ext cx="6010818" cy="3451569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F9D5C8-1631-6C90-35C1-4C6EBE1B9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609" y="6365557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13</a:t>
            </a:fld>
            <a:endParaRPr kumimoji="1" lang="ja-JP" altLang="en-US" sz="2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6076621-543B-74FD-8945-DF26E079FE55}"/>
              </a:ext>
            </a:extLst>
          </p:cNvPr>
          <p:cNvSpPr/>
          <p:nvPr/>
        </p:nvSpPr>
        <p:spPr>
          <a:xfrm>
            <a:off x="33513" y="1600202"/>
            <a:ext cx="6135395" cy="36044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E276F36-F1CB-4B73-5072-3AF7453B9017}"/>
              </a:ext>
            </a:extLst>
          </p:cNvPr>
          <p:cNvSpPr/>
          <p:nvPr/>
        </p:nvSpPr>
        <p:spPr>
          <a:xfrm>
            <a:off x="6212542" y="1600203"/>
            <a:ext cx="5889133" cy="360443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吹き出し: 円形 10">
            <a:extLst>
              <a:ext uri="{FF2B5EF4-FFF2-40B4-BE49-F238E27FC236}">
                <a16:creationId xmlns:a16="http://schemas.microsoft.com/office/drawing/2014/main" id="{8E1C71C3-580C-5981-20DF-9711962E0544}"/>
              </a:ext>
            </a:extLst>
          </p:cNvPr>
          <p:cNvSpPr/>
          <p:nvPr/>
        </p:nvSpPr>
        <p:spPr>
          <a:xfrm>
            <a:off x="7432158" y="5369332"/>
            <a:ext cx="3301409" cy="1213123"/>
          </a:xfrm>
          <a:prstGeom prst="wedgeEllipseCallout">
            <a:avLst>
              <a:gd name="adj1" fmla="val 51327"/>
              <a:gd name="adj2" fmla="val -84671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6804E65-1827-0F6C-DDEC-A4DEC127B78F}"/>
              </a:ext>
            </a:extLst>
          </p:cNvPr>
          <p:cNvSpPr txBox="1"/>
          <p:nvPr/>
        </p:nvSpPr>
        <p:spPr>
          <a:xfrm>
            <a:off x="7729869" y="5559677"/>
            <a:ext cx="2727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パケットロス率</a:t>
            </a:r>
            <a:endParaRPr kumimoji="1" lang="en-US" altLang="ja-JP" sz="2800" b="1" dirty="0"/>
          </a:p>
          <a:p>
            <a:pPr algn="ctr"/>
            <a:r>
              <a:rPr kumimoji="1" lang="en-US" altLang="ja-JP" sz="2800" b="1" dirty="0"/>
              <a:t>100%</a:t>
            </a:r>
          </a:p>
        </p:txBody>
      </p:sp>
      <p:sp>
        <p:nvSpPr>
          <p:cNvPr id="13" name="吹き出し: 円形 12">
            <a:extLst>
              <a:ext uri="{FF2B5EF4-FFF2-40B4-BE49-F238E27FC236}">
                <a16:creationId xmlns:a16="http://schemas.microsoft.com/office/drawing/2014/main" id="{246DEF2F-2990-C5A4-4465-1E85A0A32313}"/>
              </a:ext>
            </a:extLst>
          </p:cNvPr>
          <p:cNvSpPr/>
          <p:nvPr/>
        </p:nvSpPr>
        <p:spPr>
          <a:xfrm>
            <a:off x="1084521" y="5508352"/>
            <a:ext cx="3790507" cy="1213123"/>
          </a:xfrm>
          <a:prstGeom prst="wedgeEllipseCallout">
            <a:avLst>
              <a:gd name="adj1" fmla="val -20534"/>
              <a:gd name="adj2" fmla="val -104437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61D8946-DC17-01DD-A6FD-2EFF65AF3404}"/>
              </a:ext>
            </a:extLst>
          </p:cNvPr>
          <p:cNvSpPr txBox="1"/>
          <p:nvPr/>
        </p:nvSpPr>
        <p:spPr>
          <a:xfrm>
            <a:off x="1220086" y="5714283"/>
            <a:ext cx="3519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/>
              <a:t>LQI</a:t>
            </a:r>
            <a:r>
              <a:rPr lang="ja-JP" altLang="en-US" sz="2800" b="1" dirty="0"/>
              <a:t>の通信評価基準</a:t>
            </a:r>
            <a:endParaRPr lang="en-US" altLang="ja-JP" sz="2800" b="1" dirty="0"/>
          </a:p>
          <a:p>
            <a:pPr algn="ctr"/>
            <a:r>
              <a:rPr lang="ja-JP" altLang="en-US" sz="2800" b="1" dirty="0"/>
              <a:t>「悪い」</a:t>
            </a:r>
            <a:endParaRPr kumimoji="1" lang="en-US" altLang="ja-JP" sz="2800" b="1" dirty="0"/>
          </a:p>
        </p:txBody>
      </p:sp>
      <p:sp>
        <p:nvSpPr>
          <p:cNvPr id="18" name="タイトル 1">
            <a:extLst>
              <a:ext uri="{FF2B5EF4-FFF2-40B4-BE49-F238E27FC236}">
                <a16:creationId xmlns:a16="http://schemas.microsoft.com/office/drawing/2014/main" id="{238E8367-39B0-33CF-BB9B-CEED66F8B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79" y="109943"/>
            <a:ext cx="11754442" cy="1325563"/>
          </a:xfrm>
        </p:spPr>
        <p:txBody>
          <a:bodyPr/>
          <a:lstStyle/>
          <a:p>
            <a:r>
              <a:rPr kumimoji="1" lang="ja-JP" altLang="en-US" dirty="0"/>
              <a:t>水中距離を変化</a:t>
            </a:r>
            <a:r>
              <a:rPr lang="ja-JP" altLang="en-US" dirty="0"/>
              <a:t>させた</a:t>
            </a:r>
            <a:r>
              <a:rPr kumimoji="1" lang="ja-JP" altLang="en-US" dirty="0"/>
              <a:t>電波強度の測定 </a:t>
            </a:r>
            <a:r>
              <a:rPr kumimoji="1" lang="en-US" altLang="ja-JP" dirty="0"/>
              <a:t>(2/2)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824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EA96-EE22-1EB8-25EE-5D03E1F1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B55C7A6-17CA-CCEA-0E11-28067E87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95" y="161747"/>
            <a:ext cx="7412966" cy="985438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円筒形容器導入</a:t>
            </a:r>
            <a:r>
              <a:rPr lang="ja-JP" altLang="en-US" dirty="0"/>
              <a:t>の提案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8306608-C197-BE2F-78BF-B2A00437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6948" y="6368082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14</a:t>
            </a:fld>
            <a:endParaRPr kumimoji="1" lang="ja-JP" altLang="en-US" sz="2400" dirty="0"/>
          </a:p>
        </p:txBody>
      </p:sp>
      <p:pic>
        <p:nvPicPr>
          <p:cNvPr id="6" name="図 5" descr="屋内, 座る, 開く, 茶色 が含まれている画像&#10;&#10;自動的に生成された説明">
            <a:extLst>
              <a:ext uri="{FF2B5EF4-FFF2-40B4-BE49-F238E27FC236}">
                <a16:creationId xmlns:a16="http://schemas.microsoft.com/office/drawing/2014/main" id="{4FA3D9B6-FCB1-AA07-6F4D-5987CDCF9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85293" y="1524245"/>
            <a:ext cx="2132107" cy="1764236"/>
          </a:xfrm>
          <a:prstGeom prst="rect">
            <a:avLst/>
          </a:prstGeom>
        </p:spPr>
      </p:pic>
      <p:pic>
        <p:nvPicPr>
          <p:cNvPr id="12" name="図 11" descr="屋内, 座る, 開く, カウンター が含まれている画像&#10;&#10;自動的に生成された説明">
            <a:extLst>
              <a:ext uri="{FF2B5EF4-FFF2-40B4-BE49-F238E27FC236}">
                <a16:creationId xmlns:a16="http://schemas.microsoft.com/office/drawing/2014/main" id="{A0138104-BE35-93CC-01FD-FAA581D9E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4845" y="1340308"/>
            <a:ext cx="2651477" cy="2132108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F1B3C038-7568-1337-0522-8C780E839E46}"/>
              </a:ext>
            </a:extLst>
          </p:cNvPr>
          <p:cNvSpPr txBox="1"/>
          <p:nvPr/>
        </p:nvSpPr>
        <p:spPr>
          <a:xfrm>
            <a:off x="901953" y="6209987"/>
            <a:ext cx="492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パケットロス無しで受信可能</a:t>
            </a: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8B481ED-2D2E-EE76-763D-0103AEAF3188}"/>
              </a:ext>
            </a:extLst>
          </p:cNvPr>
          <p:cNvSpPr/>
          <p:nvPr/>
        </p:nvSpPr>
        <p:spPr>
          <a:xfrm>
            <a:off x="901953" y="6180815"/>
            <a:ext cx="4830989" cy="540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7" name="図 26" descr="屋内, カップ, いっぱい, 水 が含まれている画像&#10;&#10;自動的に生成された説明">
            <a:extLst>
              <a:ext uri="{FF2B5EF4-FFF2-40B4-BE49-F238E27FC236}">
                <a16:creationId xmlns:a16="http://schemas.microsoft.com/office/drawing/2014/main" id="{C465FCF1-4EF9-A0C1-7771-97C06F015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246" y="3626252"/>
            <a:ext cx="4499077" cy="2647741"/>
          </a:xfrm>
          <a:prstGeom prst="rect">
            <a:avLst/>
          </a:prstGeom>
        </p:spPr>
      </p:pic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3F92CDA0-B923-4651-847F-B1F0269E2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31" y="1984975"/>
            <a:ext cx="5618892" cy="1279050"/>
          </a:xfrm>
        </p:spPr>
        <p:txBody>
          <a:bodyPr>
            <a:normAutofit/>
          </a:bodyPr>
          <a:lstStyle/>
          <a:p>
            <a:r>
              <a:rPr lang="ja-JP" altLang="en-US" dirty="0"/>
              <a:t>水の無い電波の通り道を確保</a:t>
            </a:r>
            <a:endParaRPr lang="en-US" altLang="ja-JP" dirty="0"/>
          </a:p>
          <a:p>
            <a:r>
              <a:rPr lang="ja-JP" altLang="en-US" dirty="0"/>
              <a:t>容器内に</a:t>
            </a:r>
            <a:r>
              <a:rPr lang="ja-JP" altLang="en-US" b="1" dirty="0">
                <a:solidFill>
                  <a:schemeClr val="accent6"/>
                </a:solidFill>
              </a:rPr>
              <a:t>通信モジュール</a:t>
            </a:r>
            <a:r>
              <a:rPr lang="ja-JP" altLang="en-US" dirty="0"/>
              <a:t>を設置</a:t>
            </a:r>
            <a:endParaRPr lang="en-US" altLang="ja-JP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7B1E638F-D8D8-5D36-96B3-9195653BB598}"/>
              </a:ext>
            </a:extLst>
          </p:cNvPr>
          <p:cNvSpPr/>
          <p:nvPr/>
        </p:nvSpPr>
        <p:spPr>
          <a:xfrm rot="5400000">
            <a:off x="3113509" y="1880498"/>
            <a:ext cx="651935" cy="4228178"/>
          </a:xfrm>
          <a:prstGeom prst="rightArrow">
            <a:avLst>
              <a:gd name="adj1" fmla="val 50000"/>
              <a:gd name="adj2" fmla="val 563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B20DB5DC-1176-4AC3-C766-FE693A941D7F}"/>
              </a:ext>
            </a:extLst>
          </p:cNvPr>
          <p:cNvSpPr/>
          <p:nvPr/>
        </p:nvSpPr>
        <p:spPr>
          <a:xfrm>
            <a:off x="7724717" y="1688555"/>
            <a:ext cx="970498" cy="8583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9" name="表 18">
            <a:extLst>
              <a:ext uri="{FF2B5EF4-FFF2-40B4-BE49-F238E27FC236}">
                <a16:creationId xmlns:a16="http://schemas.microsoft.com/office/drawing/2014/main" id="{55C975E8-C96C-9D0F-4F8B-61C69C65C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6354686"/>
              </p:ext>
            </p:extLst>
          </p:nvPr>
        </p:nvGraphicFramePr>
        <p:xfrm>
          <a:off x="142706" y="4800247"/>
          <a:ext cx="7042328" cy="1216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311">
                  <a:extLst>
                    <a:ext uri="{9D8B030D-6E8A-4147-A177-3AD203B41FA5}">
                      <a16:colId xmlns:a16="http://schemas.microsoft.com/office/drawing/2014/main" val="3382426317"/>
                    </a:ext>
                  </a:extLst>
                </a:gridCol>
                <a:gridCol w="1374405">
                  <a:extLst>
                    <a:ext uri="{9D8B030D-6E8A-4147-A177-3AD203B41FA5}">
                      <a16:colId xmlns:a16="http://schemas.microsoft.com/office/drawing/2014/main" val="3836838973"/>
                    </a:ext>
                  </a:extLst>
                </a:gridCol>
                <a:gridCol w="2221487">
                  <a:extLst>
                    <a:ext uri="{9D8B030D-6E8A-4147-A177-3AD203B41FA5}">
                      <a16:colId xmlns:a16="http://schemas.microsoft.com/office/drawing/2014/main" val="2150286564"/>
                    </a:ext>
                  </a:extLst>
                </a:gridCol>
                <a:gridCol w="1979125">
                  <a:extLst>
                    <a:ext uri="{9D8B030D-6E8A-4147-A177-3AD203B41FA5}">
                      <a16:colId xmlns:a16="http://schemas.microsoft.com/office/drawing/2014/main" val="2927205192"/>
                    </a:ext>
                  </a:extLst>
                </a:gridCol>
              </a:tblGrid>
              <a:tr h="679461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パケット数</a:t>
                      </a:r>
                      <a:endParaRPr kumimoji="1" lang="en-US" altLang="ja-JP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平均</a:t>
                      </a:r>
                      <a:r>
                        <a:rPr kumimoji="1" lang="en-US" altLang="ja-JP" dirty="0"/>
                        <a:t>LQI</a:t>
                      </a:r>
                      <a:endParaRPr kumimoji="1" lang="ja-JP" alt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平均受信信号強度</a:t>
                      </a:r>
                      <a:r>
                        <a:rPr kumimoji="1" lang="en-US" altLang="ja-JP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[dBm]</a:t>
                      </a:r>
                      <a:endParaRPr kumimoji="1" lang="ja-JP" altLang="en-US" b="1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パケットロス率</a:t>
                      </a:r>
                      <a:endParaRPr kumimoji="1" lang="en-US" altLang="ja-JP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[%]</a:t>
                      </a:r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244148933"/>
                  </a:ext>
                </a:extLst>
              </a:tr>
              <a:tr h="393656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68.38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ja-JP" dirty="0"/>
                        <a:t>-74.55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9509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1915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25325-3857-3E44-DE69-B007398A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00" y="0"/>
            <a:ext cx="12228355" cy="1392928"/>
          </a:xfrm>
        </p:spPr>
        <p:txBody>
          <a:bodyPr>
            <a:normAutofit/>
          </a:bodyPr>
          <a:lstStyle/>
          <a:p>
            <a:r>
              <a:rPr lang="ja-JP" altLang="en-US" dirty="0"/>
              <a:t>無線マルチホップネットワークの提案と実験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4FD40A-52DD-F6D8-8BB4-5A08E86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52" y="1623614"/>
            <a:ext cx="11531445" cy="4782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r>
              <a:rPr lang="ja-JP" altLang="en-US" sz="1100" dirty="0"/>
              <a:t>　</a:t>
            </a: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BC737D-C23C-0FF1-BDB7-5B0B94DE9A86}"/>
              </a:ext>
            </a:extLst>
          </p:cNvPr>
          <p:cNvSpPr txBox="1"/>
          <p:nvPr/>
        </p:nvSpPr>
        <p:spPr>
          <a:xfrm>
            <a:off x="-115859" y="4988068"/>
            <a:ext cx="38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水中に投下した</a:t>
            </a:r>
            <a:endParaRPr kumimoji="1" lang="en-US" altLang="ja-JP" sz="2800" dirty="0"/>
          </a:p>
          <a:p>
            <a:pPr algn="ctr"/>
            <a:r>
              <a:rPr kumimoji="1" lang="en-US" altLang="ja-JP" sz="2800" b="1" dirty="0">
                <a:solidFill>
                  <a:schemeClr val="accent6"/>
                </a:solidFill>
              </a:rPr>
              <a:t>End device</a:t>
            </a:r>
            <a:r>
              <a:rPr kumimoji="1" lang="ja-JP" altLang="en-US" sz="2800" dirty="0"/>
              <a:t>を配置</a:t>
            </a:r>
            <a:endParaRPr kumimoji="1" lang="en-US" altLang="ja-JP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F06010-7533-E610-C39D-090F0254277A}"/>
              </a:ext>
            </a:extLst>
          </p:cNvPr>
          <p:cNvSpPr txBox="1"/>
          <p:nvPr/>
        </p:nvSpPr>
        <p:spPr>
          <a:xfrm>
            <a:off x="3895401" y="5209608"/>
            <a:ext cx="368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近隣に</a:t>
            </a:r>
            <a:r>
              <a:rPr lang="en-US" altLang="ja-JP" sz="2800" b="1" dirty="0">
                <a:solidFill>
                  <a:srgbClr val="00B0F0"/>
                </a:solidFill>
              </a:rPr>
              <a:t>R</a:t>
            </a:r>
            <a:r>
              <a:rPr kumimoji="1" lang="en-US" altLang="ja-JP" sz="2800" b="1" dirty="0">
                <a:solidFill>
                  <a:srgbClr val="00B0F0"/>
                </a:solidFill>
              </a:rPr>
              <a:t>outer</a:t>
            </a:r>
            <a:r>
              <a:rPr kumimoji="1" lang="ja-JP" altLang="en-US" sz="2800" dirty="0"/>
              <a:t>を設置</a:t>
            </a:r>
            <a:r>
              <a:rPr kumimoji="1" lang="en-US" altLang="ja-JP" sz="2800" dirty="0"/>
              <a:t>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2AB1B4-68F2-C3C3-513F-234A22A541F1}"/>
              </a:ext>
            </a:extLst>
          </p:cNvPr>
          <p:cNvSpPr txBox="1"/>
          <p:nvPr/>
        </p:nvSpPr>
        <p:spPr>
          <a:xfrm>
            <a:off x="8118634" y="5167556"/>
            <a:ext cx="350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oordinator</a:t>
            </a:r>
            <a:r>
              <a:rPr kumimoji="1" lang="ja-JP" altLang="en-US" sz="2800" dirty="0"/>
              <a:t>で収集</a:t>
            </a:r>
            <a:endParaRPr kumimoji="1" lang="en-US" altLang="ja-JP" sz="2800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BBFAAFA-7DCE-1A61-264B-7E646FEF5F3B}"/>
              </a:ext>
            </a:extLst>
          </p:cNvPr>
          <p:cNvSpPr/>
          <p:nvPr/>
        </p:nvSpPr>
        <p:spPr>
          <a:xfrm>
            <a:off x="3493527" y="5168644"/>
            <a:ext cx="437510" cy="544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EE7DD45-F67B-FF66-D074-389B41B41C42}"/>
              </a:ext>
            </a:extLst>
          </p:cNvPr>
          <p:cNvSpPr/>
          <p:nvPr/>
        </p:nvSpPr>
        <p:spPr>
          <a:xfrm>
            <a:off x="7681124" y="5105352"/>
            <a:ext cx="437510" cy="544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5DFE9A1-EDC7-4636-006D-623150FFE7D7}"/>
              </a:ext>
            </a:extLst>
          </p:cNvPr>
          <p:cNvSpPr txBox="1"/>
          <p:nvPr/>
        </p:nvSpPr>
        <p:spPr>
          <a:xfrm>
            <a:off x="8232610" y="4294292"/>
            <a:ext cx="230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rgbClr val="00B0F0"/>
                </a:solidFill>
              </a:rPr>
              <a:t>Router</a:t>
            </a:r>
            <a:endParaRPr kumimoji="1" lang="ja-JP" altLang="en-US" sz="2400" b="1" dirty="0">
              <a:solidFill>
                <a:srgbClr val="00B0F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18317B-B0E6-277B-E42B-F6A2FAAF32F9}"/>
              </a:ext>
            </a:extLst>
          </p:cNvPr>
          <p:cNvSpPr txBox="1"/>
          <p:nvPr/>
        </p:nvSpPr>
        <p:spPr>
          <a:xfrm>
            <a:off x="5991302" y="4291559"/>
            <a:ext cx="230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End device</a:t>
            </a:r>
            <a:endParaRPr kumimoji="1" lang="ja-JP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8822471-85BF-4745-0849-D19B679D08AB}"/>
              </a:ext>
            </a:extLst>
          </p:cNvPr>
          <p:cNvSpPr txBox="1"/>
          <p:nvPr/>
        </p:nvSpPr>
        <p:spPr>
          <a:xfrm>
            <a:off x="10248926" y="4288816"/>
            <a:ext cx="201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Coordinator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D4ABD72-FAF1-E37E-AC90-83C527F6D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203" y="1533976"/>
            <a:ext cx="6194720" cy="2688011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34E1DCE-1ABA-0598-D345-2992A96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0" y="6373245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15</a:t>
            </a:fld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585A8C-9388-E825-07C5-8BF0B1A77517}"/>
              </a:ext>
            </a:extLst>
          </p:cNvPr>
          <p:cNvSpPr txBox="1"/>
          <p:nvPr/>
        </p:nvSpPr>
        <p:spPr>
          <a:xfrm>
            <a:off x="3712282" y="6237215"/>
            <a:ext cx="529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 dirty="0">
                <a:solidFill>
                  <a:srgbClr val="1D1C1D"/>
                </a:solidFill>
                <a:effectLst/>
                <a:latin typeface="NotoSansJP"/>
              </a:rPr>
              <a:t>実機実験によって動作確認</a:t>
            </a:r>
            <a:endParaRPr kumimoji="1" lang="ja-JP" altLang="en-US" sz="2800" b="1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B2B63D-0663-7463-5CFB-3A2FA1BA4E97}"/>
              </a:ext>
            </a:extLst>
          </p:cNvPr>
          <p:cNvSpPr/>
          <p:nvPr/>
        </p:nvSpPr>
        <p:spPr>
          <a:xfrm>
            <a:off x="3712282" y="6237215"/>
            <a:ext cx="4406352" cy="483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図 21" descr="ダイアグラム&#10;&#10;自動的に生成された説明">
            <a:extLst>
              <a:ext uri="{FF2B5EF4-FFF2-40B4-BE49-F238E27FC236}">
                <a16:creationId xmlns:a16="http://schemas.microsoft.com/office/drawing/2014/main" id="{8CDDCF99-52CD-166F-E44A-713B97AE3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" y="1543269"/>
            <a:ext cx="5672616" cy="29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0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D87021-3AD5-D8FC-8932-975EF5AAF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778" y="230490"/>
            <a:ext cx="6409683" cy="888416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牡蠣養殖場での動作確認</a:t>
            </a:r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C3FD72B-E7F3-10E8-ED2E-8F058556E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53" y="1650055"/>
            <a:ext cx="3037041" cy="2204659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C7229C5-1F15-64FD-A9B1-3E2F9542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5627" y="6389807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16</a:t>
            </a:fld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171C276-9EFD-8F0D-3E91-C2B901517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55" y="1765057"/>
            <a:ext cx="2939545" cy="220465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4E7C23A0-3171-CA52-EBE1-59DB4AAB82D1}"/>
              </a:ext>
            </a:extLst>
          </p:cNvPr>
          <p:cNvSpPr/>
          <p:nvPr/>
        </p:nvSpPr>
        <p:spPr>
          <a:xfrm>
            <a:off x="9137455" y="1765057"/>
            <a:ext cx="2939545" cy="2204659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12" name="表 11">
            <a:extLst>
              <a:ext uri="{FF2B5EF4-FFF2-40B4-BE49-F238E27FC236}">
                <a16:creationId xmlns:a16="http://schemas.microsoft.com/office/drawing/2014/main" id="{80957815-E548-BEF9-BEBA-FE2E80A3E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96407"/>
              </p:ext>
            </p:extLst>
          </p:nvPr>
        </p:nvGraphicFramePr>
        <p:xfrm>
          <a:off x="2736889" y="4676683"/>
          <a:ext cx="671822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582">
                  <a:extLst>
                    <a:ext uri="{9D8B030D-6E8A-4147-A177-3AD203B41FA5}">
                      <a16:colId xmlns:a16="http://schemas.microsoft.com/office/drawing/2014/main" val="3382426317"/>
                    </a:ext>
                  </a:extLst>
                </a:gridCol>
                <a:gridCol w="1159351">
                  <a:extLst>
                    <a:ext uri="{9D8B030D-6E8A-4147-A177-3AD203B41FA5}">
                      <a16:colId xmlns:a16="http://schemas.microsoft.com/office/drawing/2014/main" val="3836838973"/>
                    </a:ext>
                  </a:extLst>
                </a:gridCol>
                <a:gridCol w="2119248">
                  <a:extLst>
                    <a:ext uri="{9D8B030D-6E8A-4147-A177-3AD203B41FA5}">
                      <a16:colId xmlns:a16="http://schemas.microsoft.com/office/drawing/2014/main" val="2150286564"/>
                    </a:ext>
                  </a:extLst>
                </a:gridCol>
                <a:gridCol w="1888041">
                  <a:extLst>
                    <a:ext uri="{9D8B030D-6E8A-4147-A177-3AD203B41FA5}">
                      <a16:colId xmlns:a16="http://schemas.microsoft.com/office/drawing/2014/main" val="2927205192"/>
                    </a:ext>
                  </a:extLst>
                </a:gridCol>
              </a:tblGrid>
              <a:tr h="815993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パケット数</a:t>
                      </a:r>
                      <a:endParaRPr kumimoji="1" lang="en-US" altLang="ja-JP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平均</a:t>
                      </a:r>
                      <a:r>
                        <a:rPr kumimoji="1" lang="en-US" altLang="ja-JP" dirty="0"/>
                        <a:t>LQI</a:t>
                      </a:r>
                      <a:endParaRPr kumimoji="1" lang="ja-JP" altLang="en-US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平均受信信号強度</a:t>
                      </a:r>
                      <a:r>
                        <a:rPr kumimoji="1" lang="en-US" altLang="ja-JP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[dBm]</a:t>
                      </a:r>
                      <a:endParaRPr kumimoji="1" lang="ja-JP" altLang="en-US" b="1" dirty="0"/>
                    </a:p>
                  </a:txBody>
                  <a:tcPr marL="137160" marR="137160" marT="137160" marB="13716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>
                          <a:solidFill>
                            <a:srgbClr val="FF0000"/>
                          </a:solidFill>
                        </a:rPr>
                        <a:t>パケットロス率</a:t>
                      </a:r>
                      <a:endParaRPr kumimoji="1" lang="en-US" altLang="ja-JP" dirty="0">
                        <a:solidFill>
                          <a:srgbClr val="FF0000"/>
                        </a:solidFill>
                      </a:endParaRP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[%]</a:t>
                      </a:r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 marL="137160" marR="137160" marT="137160" marB="137160"/>
                </a:tc>
                <a:extLst>
                  <a:ext uri="{0D108BD9-81ED-4DB2-BD59-A6C34878D82A}">
                    <a16:rowId xmlns:a16="http://schemas.microsoft.com/office/drawing/2014/main" val="2244148933"/>
                  </a:ext>
                </a:extLst>
              </a:tr>
              <a:tr h="27199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11.58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-94.03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rgbClr val="FF0000"/>
                          </a:solidFill>
                        </a:rPr>
                        <a:t>62.4</a:t>
                      </a:r>
                      <a:endParaRPr kumimoji="1" lang="ja-JP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950955"/>
                  </a:ext>
                </a:extLst>
              </a:tr>
            </a:tbl>
          </a:graphicData>
        </a:graphic>
      </p:graphicFrame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901EA56-BA36-D949-7C44-271BE8981A83}"/>
              </a:ext>
            </a:extLst>
          </p:cNvPr>
          <p:cNvSpPr txBox="1"/>
          <p:nvPr/>
        </p:nvSpPr>
        <p:spPr>
          <a:xfrm>
            <a:off x="2785043" y="6168561"/>
            <a:ext cx="7057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水中からのデータを養殖場内で送受信可能</a:t>
            </a: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46B1DE19-2C8F-9DE3-5D4F-64791AC43152}"/>
              </a:ext>
            </a:extLst>
          </p:cNvPr>
          <p:cNvSpPr/>
          <p:nvPr/>
        </p:nvSpPr>
        <p:spPr>
          <a:xfrm>
            <a:off x="2785042" y="6151121"/>
            <a:ext cx="6936523" cy="540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19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6D01A31-E271-E980-FCF4-5D4D28ABD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982" y="1235251"/>
            <a:ext cx="5910409" cy="332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25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0E5CAC-4CE7-7DD4-1DEC-B573F684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80" y="1018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F03C2-2A8F-4428-8B7C-22F100D0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149" y="5421460"/>
            <a:ext cx="5409863" cy="4332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b="1" dirty="0"/>
              <a:t>無線マルチホップネットワーク</a:t>
            </a:r>
            <a:r>
              <a:rPr lang="ja-JP" altLang="en-US" sz="2400" dirty="0"/>
              <a:t>の提案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CF8E20-54FE-2751-42BE-1589EC8E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6829" y="6452043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17</a:t>
            </a:fld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4489A7-B508-7D9B-C6F8-DA3552CA9AEB}"/>
              </a:ext>
            </a:extLst>
          </p:cNvPr>
          <p:cNvSpPr txBox="1"/>
          <p:nvPr/>
        </p:nvSpPr>
        <p:spPr>
          <a:xfrm>
            <a:off x="343877" y="2234026"/>
            <a:ext cx="398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/>
              <a:t>小型バッテリ</a:t>
            </a:r>
            <a:r>
              <a:rPr kumimoji="1" lang="ja-JP" altLang="en-US" sz="2400" dirty="0"/>
              <a:t>が必須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5D9B66-F9CC-8681-F797-49AA382DA809}"/>
              </a:ext>
            </a:extLst>
          </p:cNvPr>
          <p:cNvSpPr txBox="1"/>
          <p:nvPr/>
        </p:nvSpPr>
        <p:spPr>
          <a:xfrm>
            <a:off x="343877" y="2893905"/>
            <a:ext cx="5470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ZigBee</a:t>
            </a:r>
            <a:r>
              <a:rPr lang="ja-JP" altLang="en-US" sz="2400" dirty="0"/>
              <a:t>を水中で使用した</a:t>
            </a:r>
            <a:r>
              <a:rPr kumimoji="1" lang="ja-JP" altLang="en-US" sz="2400" u="sng" dirty="0"/>
              <a:t>例が少ない</a:t>
            </a:r>
          </a:p>
        </p:txBody>
      </p:sp>
      <p:sp>
        <p:nvSpPr>
          <p:cNvPr id="16" name="吹き出し: 右矢印 15">
            <a:extLst>
              <a:ext uri="{FF2B5EF4-FFF2-40B4-BE49-F238E27FC236}">
                <a16:creationId xmlns:a16="http://schemas.microsoft.com/office/drawing/2014/main" id="{7A72A9EC-5893-EAB7-0573-C8A06E1F871B}"/>
              </a:ext>
            </a:extLst>
          </p:cNvPr>
          <p:cNvSpPr/>
          <p:nvPr/>
        </p:nvSpPr>
        <p:spPr>
          <a:xfrm>
            <a:off x="261133" y="1224647"/>
            <a:ext cx="6818623" cy="5389325"/>
          </a:xfrm>
          <a:prstGeom prst="rightArrowCallout">
            <a:avLst>
              <a:gd name="adj1" fmla="val 31922"/>
              <a:gd name="adj2" fmla="val 29245"/>
              <a:gd name="adj3" fmla="val 20571"/>
              <a:gd name="adj4" fmla="val 80842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山形 16">
            <a:extLst>
              <a:ext uri="{FF2B5EF4-FFF2-40B4-BE49-F238E27FC236}">
                <a16:creationId xmlns:a16="http://schemas.microsoft.com/office/drawing/2014/main" id="{0C902C23-D4D8-6AB5-C854-07444A4C32BD}"/>
              </a:ext>
            </a:extLst>
          </p:cNvPr>
          <p:cNvSpPr/>
          <p:nvPr/>
        </p:nvSpPr>
        <p:spPr>
          <a:xfrm>
            <a:off x="5948124" y="1224648"/>
            <a:ext cx="6145800" cy="5344446"/>
          </a:xfrm>
          <a:prstGeom prst="chevron">
            <a:avLst>
              <a:gd name="adj" fmla="val 22841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75562D-F75E-151C-9889-5F3D2B551492}"/>
              </a:ext>
            </a:extLst>
          </p:cNvPr>
          <p:cNvSpPr txBox="1"/>
          <p:nvPr/>
        </p:nvSpPr>
        <p:spPr>
          <a:xfrm>
            <a:off x="7265311" y="2019855"/>
            <a:ext cx="4086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2400" dirty="0"/>
              <a:t>低消費電力の</a:t>
            </a:r>
            <a:r>
              <a:rPr lang="en-US" altLang="ja-JP" sz="2400" b="1" dirty="0"/>
              <a:t>ZigBee</a:t>
            </a:r>
            <a:r>
              <a:rPr lang="ja-JP" altLang="en-US" sz="2400" dirty="0"/>
              <a:t>を使用</a:t>
            </a:r>
            <a:endParaRPr lang="en-US" altLang="ja-JP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C291D7-507C-770D-3B35-529D5E4220F1}"/>
              </a:ext>
            </a:extLst>
          </p:cNvPr>
          <p:cNvSpPr txBox="1"/>
          <p:nvPr/>
        </p:nvSpPr>
        <p:spPr>
          <a:xfrm>
            <a:off x="7233583" y="2890524"/>
            <a:ext cx="471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2400" b="1" dirty="0"/>
              <a:t>水中からの通信可能距離を測定</a:t>
            </a:r>
            <a:endParaRPr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EF7767-E74E-BFBA-4ADB-C42C681B73AB}"/>
              </a:ext>
            </a:extLst>
          </p:cNvPr>
          <p:cNvSpPr txBox="1"/>
          <p:nvPr/>
        </p:nvSpPr>
        <p:spPr>
          <a:xfrm>
            <a:off x="7213515" y="3667649"/>
            <a:ext cx="462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0.15m</a:t>
            </a:r>
            <a:r>
              <a:rPr kumimoji="1" lang="ja-JP" altLang="en-US" sz="2400" dirty="0"/>
              <a:t>まで通信可能</a:t>
            </a:r>
            <a:endParaRPr kumimoji="1" lang="en-US" altLang="ja-JP" sz="2400" dirty="0"/>
          </a:p>
          <a:p>
            <a:r>
              <a:rPr lang="ja-JP" altLang="en-US" sz="2400" b="1" dirty="0"/>
              <a:t>約</a:t>
            </a:r>
            <a:r>
              <a:rPr lang="en-US" altLang="ja-JP" sz="2400" b="1" dirty="0"/>
              <a:t>9</a:t>
            </a:r>
            <a:r>
              <a:rPr kumimoji="1" lang="en-US" altLang="ja-JP" sz="2400" b="1" dirty="0"/>
              <a:t>0%</a:t>
            </a:r>
            <a:r>
              <a:rPr kumimoji="1" lang="ja-JP" altLang="en-US" sz="2400" dirty="0"/>
              <a:t>のパケットロス率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F42D83-02E6-1D01-6968-CDD01ADD4A10}"/>
              </a:ext>
            </a:extLst>
          </p:cNvPr>
          <p:cNvSpPr txBox="1"/>
          <p:nvPr/>
        </p:nvSpPr>
        <p:spPr>
          <a:xfrm>
            <a:off x="6306339" y="5393091"/>
            <a:ext cx="497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パケットロスなく</a:t>
            </a:r>
            <a:r>
              <a:rPr lang="ja-JP" altLang="en-US" sz="2400" b="1" dirty="0"/>
              <a:t>通信可能</a:t>
            </a:r>
            <a:endParaRPr kumimoji="1" lang="ja-JP" altLang="en-US" sz="24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7DC6C6-0CD7-C2DF-734C-15E7EA4EF445}"/>
              </a:ext>
            </a:extLst>
          </p:cNvPr>
          <p:cNvSpPr txBox="1"/>
          <p:nvPr/>
        </p:nvSpPr>
        <p:spPr>
          <a:xfrm>
            <a:off x="343877" y="3798277"/>
            <a:ext cx="616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/>
              <a:t>水中距離を変化</a:t>
            </a:r>
            <a:r>
              <a:rPr kumimoji="1" lang="ja-JP" altLang="en-US" sz="2400" dirty="0"/>
              <a:t>させた実験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876A62-55E1-58F9-17AF-7B2AFBEBEC18}"/>
              </a:ext>
            </a:extLst>
          </p:cNvPr>
          <p:cNvSpPr txBox="1"/>
          <p:nvPr/>
        </p:nvSpPr>
        <p:spPr>
          <a:xfrm>
            <a:off x="343877" y="1340823"/>
            <a:ext cx="4676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水質センサと通信モジュールが</a:t>
            </a:r>
            <a:r>
              <a:rPr kumimoji="1" lang="ja-JP" altLang="en-US" sz="2400" u="sng" dirty="0"/>
              <a:t>有線接続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05B7DE-6B36-0E89-4186-8160AFCE4428}"/>
              </a:ext>
            </a:extLst>
          </p:cNvPr>
          <p:cNvSpPr txBox="1"/>
          <p:nvPr/>
        </p:nvSpPr>
        <p:spPr>
          <a:xfrm>
            <a:off x="6666547" y="1430485"/>
            <a:ext cx="467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一体化</a:t>
            </a:r>
            <a:r>
              <a:rPr kumimoji="1" lang="ja-JP" altLang="en-US" sz="2400" dirty="0"/>
              <a:t>により解決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DBBFEFD-1229-CCAF-06C9-7CDB7C569184}"/>
              </a:ext>
            </a:extLst>
          </p:cNvPr>
          <p:cNvSpPr txBox="1"/>
          <p:nvPr/>
        </p:nvSpPr>
        <p:spPr>
          <a:xfrm>
            <a:off x="394893" y="4718454"/>
            <a:ext cx="6160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/>
              <a:t>円筒形容器</a:t>
            </a:r>
            <a:r>
              <a:rPr kumimoji="1" lang="ja-JP" altLang="en-US" sz="2400" dirty="0"/>
              <a:t>の導入</a:t>
            </a:r>
            <a:endParaRPr kumimoji="1"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6056A86-0972-7D43-8949-6163E6151DCD}"/>
              </a:ext>
            </a:extLst>
          </p:cNvPr>
          <p:cNvSpPr txBox="1"/>
          <p:nvPr/>
        </p:nvSpPr>
        <p:spPr>
          <a:xfrm>
            <a:off x="6771624" y="4648987"/>
            <a:ext cx="462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パケットロスなく通信可能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64EE8A3F-E0AE-6CB2-4A78-7A8F62B6FE6A}"/>
              </a:ext>
            </a:extLst>
          </p:cNvPr>
          <p:cNvSpPr txBox="1">
            <a:spLocks/>
          </p:cNvSpPr>
          <p:nvPr/>
        </p:nvSpPr>
        <p:spPr>
          <a:xfrm>
            <a:off x="343877" y="6084699"/>
            <a:ext cx="5409863" cy="433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2400" b="1" dirty="0"/>
              <a:t>牡蠣養殖場</a:t>
            </a:r>
            <a:r>
              <a:rPr lang="ja-JP" altLang="en-US" sz="2400" dirty="0"/>
              <a:t>での動作確認</a:t>
            </a:r>
            <a:endParaRPr lang="en-US" altLang="ja-JP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6BA56B5-53D5-5936-E8B5-ADAC4AC03B38}"/>
              </a:ext>
            </a:extLst>
          </p:cNvPr>
          <p:cNvSpPr txBox="1"/>
          <p:nvPr/>
        </p:nvSpPr>
        <p:spPr>
          <a:xfrm>
            <a:off x="6306338" y="6043312"/>
            <a:ext cx="497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データ受信可能</a:t>
            </a:r>
            <a:endParaRPr kumimoji="1" lang="ja-JP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9794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259CA4-19C0-0A6B-96F4-060BD52F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9024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85BF11-D2CC-B3B0-3FA1-E6140CF5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45" y="1716604"/>
            <a:ext cx="10050049" cy="3865163"/>
          </a:xfrm>
        </p:spPr>
        <p:txBody>
          <a:bodyPr>
            <a:normAutofit/>
          </a:bodyPr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牡蠣養殖場内でのパケットロス率の低減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実際のトラフィックに対応したシステムの構築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経路の可視化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再送機能の実装</a:t>
            </a:r>
            <a:endParaRPr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ja-JP" altLang="en-US" dirty="0"/>
              <a:t>円筒形容器の</a:t>
            </a:r>
            <a:r>
              <a:rPr lang="ja-JP" altLang="en-US" dirty="0"/>
              <a:t>小型化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CDF3B-089E-6C6E-5E68-85651A58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558" y="6402631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18</a:t>
            </a:fld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186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6A7B07-AD1D-34D0-330D-05C468DF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048" y="138599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433FF8-1F68-D1C1-D895-CE9E935E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62" y="1464162"/>
            <a:ext cx="10804038" cy="5257313"/>
          </a:xfrm>
        </p:spPr>
        <p:txBody>
          <a:bodyPr>
            <a:normAutofit/>
          </a:bodyPr>
          <a:lstStyle/>
          <a:p>
            <a:r>
              <a:rPr lang="ja-JP" altLang="en-US" sz="3000" dirty="0"/>
              <a:t>研究背景</a:t>
            </a:r>
            <a:endParaRPr lang="en-US" altLang="ja-JP" sz="3000" dirty="0"/>
          </a:p>
          <a:p>
            <a:pPr marL="0" indent="0">
              <a:buNone/>
            </a:pPr>
            <a:r>
              <a:rPr lang="en-US" altLang="ja-JP" sz="3000" dirty="0"/>
              <a:t> </a:t>
            </a:r>
            <a:r>
              <a:rPr lang="en-US" altLang="ja-JP" sz="2400" dirty="0"/>
              <a:t>- </a:t>
            </a:r>
            <a:r>
              <a:rPr lang="ja-JP" altLang="en-US" sz="2400" dirty="0"/>
              <a:t>農林水産業への</a:t>
            </a:r>
            <a:r>
              <a:rPr lang="en-US" altLang="ja-JP" sz="2400" dirty="0"/>
              <a:t>IoT</a:t>
            </a:r>
            <a:r>
              <a:rPr lang="ja-JP" altLang="en-US" sz="2400" dirty="0"/>
              <a:t>技術の適用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 </a:t>
            </a:r>
            <a:r>
              <a:rPr kumimoji="1" lang="en-US" altLang="ja-JP" sz="2400" dirty="0"/>
              <a:t>- </a:t>
            </a:r>
            <a:r>
              <a:rPr kumimoji="1" lang="ja-JP" altLang="en-US" sz="2400" dirty="0"/>
              <a:t>牡蠣養殖の過程</a:t>
            </a:r>
            <a:endParaRPr kumimoji="1" lang="en-US" altLang="ja-JP" sz="2400" dirty="0"/>
          </a:p>
          <a:p>
            <a:r>
              <a:rPr lang="ja-JP" altLang="en-US" sz="3000" dirty="0"/>
              <a:t>無線通信規格の検討</a:t>
            </a:r>
            <a:endParaRPr lang="en-US" altLang="ja-JP" sz="3000" dirty="0"/>
          </a:p>
          <a:p>
            <a:r>
              <a:rPr lang="ja-JP" altLang="en-US" sz="3000" dirty="0"/>
              <a:t>水中距離を変化させた場合の電波強度の測定</a:t>
            </a:r>
            <a:endParaRPr lang="en-US" altLang="ja-JP" sz="3000" dirty="0"/>
          </a:p>
          <a:p>
            <a:r>
              <a:rPr lang="ja-JP" altLang="en-US" sz="3000" dirty="0"/>
              <a:t>無線マルチホップネットワークの提案と実験</a:t>
            </a:r>
            <a:endParaRPr lang="en-US" altLang="ja-JP" sz="3000" dirty="0"/>
          </a:p>
          <a:p>
            <a:r>
              <a:rPr lang="ja-JP" altLang="en-US" sz="3000" dirty="0"/>
              <a:t>牡蠣養殖場での動作確認</a:t>
            </a:r>
            <a:endParaRPr lang="en-US" altLang="ja-JP" sz="3000" dirty="0"/>
          </a:p>
          <a:p>
            <a:r>
              <a:rPr kumimoji="1" lang="ja-JP" altLang="en-US" sz="3000" dirty="0"/>
              <a:t>まとめ</a:t>
            </a:r>
            <a:r>
              <a:rPr lang="ja-JP" altLang="en-US" sz="3000" dirty="0"/>
              <a:t>と今後の課題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04611-0E37-5939-216D-5C5CDE5C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0608" y="6356350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2</a:t>
            </a:fld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598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FA02B2-6036-0FD3-8149-3F75D2D9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923" y="15473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9DA34A-2E14-B044-BBC2-FE0A3C3A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31" y="1376735"/>
            <a:ext cx="5214792" cy="4463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農林水産業への</a:t>
            </a:r>
            <a:r>
              <a:rPr kumimoji="1" lang="en-US" altLang="ja-JP" dirty="0"/>
              <a:t>IoT</a:t>
            </a:r>
            <a:r>
              <a:rPr kumimoji="1" lang="ja-JP" altLang="en-US" dirty="0"/>
              <a:t>技術の適用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80ADAC-B603-CA7E-2729-60D0D69F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602" y="6225268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3</a:t>
            </a:fld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E81AB2-22B1-A619-8636-E6B1D1EE3D7B}"/>
              </a:ext>
            </a:extLst>
          </p:cNvPr>
          <p:cNvSpPr txBox="1"/>
          <p:nvPr/>
        </p:nvSpPr>
        <p:spPr>
          <a:xfrm>
            <a:off x="428683" y="5242173"/>
            <a:ext cx="446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自動化して高品質と高収穫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362AC4-2610-F62A-6B22-E30FF26B9084}"/>
              </a:ext>
            </a:extLst>
          </p:cNvPr>
          <p:cNvSpPr txBox="1"/>
          <p:nvPr/>
        </p:nvSpPr>
        <p:spPr>
          <a:xfrm>
            <a:off x="6326937" y="1895527"/>
            <a:ext cx="150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林業</a:t>
            </a:r>
            <a:r>
              <a:rPr lang="en-US" altLang="ja-JP" sz="2800" u="sng" dirty="0"/>
              <a:t>[2]</a:t>
            </a:r>
            <a:endParaRPr kumimoji="1" lang="ja-JP" altLang="en-US" sz="2800" u="sng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A497820-4D5F-EA4D-7BC7-0F2C314D717E}"/>
              </a:ext>
            </a:extLst>
          </p:cNvPr>
          <p:cNvSpPr txBox="1"/>
          <p:nvPr/>
        </p:nvSpPr>
        <p:spPr>
          <a:xfrm>
            <a:off x="9581098" y="1879288"/>
            <a:ext cx="181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水産業</a:t>
            </a:r>
            <a:r>
              <a:rPr lang="en-US" altLang="ja-JP" sz="2800" u="sng" dirty="0"/>
              <a:t>[3]</a:t>
            </a:r>
            <a:endParaRPr kumimoji="1" lang="ja-JP" altLang="en-US" sz="2800" u="sng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D834E-A79D-C067-7ED1-5E0808F37F3C}"/>
              </a:ext>
            </a:extLst>
          </p:cNvPr>
          <p:cNvSpPr txBox="1"/>
          <p:nvPr/>
        </p:nvSpPr>
        <p:spPr>
          <a:xfrm>
            <a:off x="0" y="6202591"/>
            <a:ext cx="1212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[1] </a:t>
            </a:r>
            <a:r>
              <a:rPr kumimoji="1" lang="ja-JP" altLang="en-US" sz="1200" dirty="0"/>
              <a:t>クレバリアグリ株式会社，“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游ゴシック体"/>
              </a:rPr>
              <a:t>IoT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游ゴシック体"/>
              </a:rPr>
              <a:t>＋</a:t>
            </a:r>
            <a:r>
              <a:rPr lang="en-US" altLang="ja-JP" sz="1200" b="0" i="0" dirty="0">
                <a:solidFill>
                  <a:srgbClr val="333333"/>
                </a:solidFill>
                <a:effectLst/>
                <a:latin typeface="游ゴシック体"/>
              </a:rPr>
              <a:t>AI</a:t>
            </a:r>
            <a:r>
              <a:rPr lang="ja-JP" altLang="en-US" sz="1200" b="0" i="0" dirty="0">
                <a:solidFill>
                  <a:srgbClr val="333333"/>
                </a:solidFill>
                <a:effectLst/>
                <a:latin typeface="游ゴシック体"/>
              </a:rPr>
              <a:t>による農業の専門家のための農業クラウドサービス開始</a:t>
            </a:r>
            <a:r>
              <a:rPr kumimoji="1" lang="ja-JP" altLang="en-US" sz="1200" dirty="0"/>
              <a:t>”，</a:t>
            </a:r>
            <a:r>
              <a:rPr kumimoji="1" lang="en-US" altLang="ja-JP" sz="1200" dirty="0"/>
              <a:t>2018</a:t>
            </a:r>
            <a:r>
              <a:rPr kumimoji="1" lang="ja-JP" altLang="en-US" sz="1200" dirty="0"/>
              <a:t>，</a:t>
            </a:r>
            <a:r>
              <a:rPr kumimoji="1" lang="en-US" altLang="ja-JP" sz="1200" dirty="0"/>
              <a:t>https://clevagri.com/20180301press/</a:t>
            </a:r>
          </a:p>
          <a:p>
            <a:r>
              <a:rPr lang="en-US" altLang="ja-JP" sz="1200" dirty="0"/>
              <a:t>[2]</a:t>
            </a:r>
            <a:r>
              <a:rPr lang="ja-JP" altLang="en-US" sz="1200" dirty="0"/>
              <a:t> 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Noto Sans Japanese"/>
              </a:rPr>
              <a:t>株式会社 小松製作所</a:t>
            </a:r>
            <a:r>
              <a:rPr lang="ja-JP" altLang="en-US" sz="1200" dirty="0"/>
              <a:t>，“コマツのスマート林業と林業機械”，</a:t>
            </a:r>
            <a:r>
              <a:rPr lang="en-US" altLang="ja-JP" sz="1200" dirty="0"/>
              <a:t>2021</a:t>
            </a:r>
            <a:r>
              <a:rPr lang="ja-JP" altLang="en-US" sz="1200" dirty="0"/>
              <a:t>，</a:t>
            </a:r>
            <a:r>
              <a:rPr lang="en-US" altLang="ja-JP" sz="1200" dirty="0"/>
              <a:t>https://www.cas.go.jp/jp/seisaku/seicho/wgkaisai/nougyou_dai2/siryou2.pdf</a:t>
            </a:r>
          </a:p>
          <a:p>
            <a:r>
              <a:rPr lang="en-US" altLang="ja-JP" sz="1200" dirty="0"/>
              <a:t>[3] KDDI </a:t>
            </a:r>
            <a:r>
              <a:rPr lang="ja-JP" altLang="en-US" sz="1200" dirty="0"/>
              <a:t>株 式 会 社</a:t>
            </a:r>
            <a:r>
              <a:rPr lang="en-US" altLang="ja-JP" sz="1200" dirty="0"/>
              <a:t>, ”KDDI </a:t>
            </a:r>
            <a:r>
              <a:rPr lang="ja-JP" altLang="en-US" sz="1200" dirty="0"/>
              <a:t>が 取 組むスマート漁業”</a:t>
            </a:r>
            <a:r>
              <a:rPr lang="en-US" altLang="ja-JP" sz="1200" dirty="0"/>
              <a:t>,  2019</a:t>
            </a:r>
            <a:r>
              <a:rPr lang="ja-JP" altLang="en-US" sz="1200" dirty="0"/>
              <a:t>，</a:t>
            </a:r>
            <a:r>
              <a:rPr lang="en-US" altLang="ja-JP" sz="1200" dirty="0"/>
              <a:t>https://www.kantei.go.jp/jp/singi/keizaisaisei/miraitoshikaigi/suishinkaigo2018/nourin/dai13/siryou3.pdf</a:t>
            </a:r>
            <a:endParaRPr kumimoji="1" lang="ja-JP" altLang="en-US" sz="12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4853FB-8378-1B84-B18A-FCF797EC6F25}"/>
              </a:ext>
            </a:extLst>
          </p:cNvPr>
          <p:cNvSpPr txBox="1"/>
          <p:nvPr/>
        </p:nvSpPr>
        <p:spPr>
          <a:xfrm>
            <a:off x="2072360" y="1895527"/>
            <a:ext cx="150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農業</a:t>
            </a:r>
            <a:r>
              <a:rPr lang="en-US" altLang="ja-JP" sz="2800" u="sng" dirty="0"/>
              <a:t>[1]</a:t>
            </a:r>
            <a:endParaRPr kumimoji="1" lang="ja-JP" altLang="en-US" sz="2800" u="sng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F5CE63B-28D2-54A1-569A-DAB8F09E451F}"/>
              </a:ext>
            </a:extLst>
          </p:cNvPr>
          <p:cNvSpPr/>
          <p:nvPr/>
        </p:nvSpPr>
        <p:spPr>
          <a:xfrm rot="5400000">
            <a:off x="2318258" y="482362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ECAA-4CAB-E38F-32FD-99E042443D95}"/>
              </a:ext>
            </a:extLst>
          </p:cNvPr>
          <p:cNvSpPr txBox="1"/>
          <p:nvPr/>
        </p:nvSpPr>
        <p:spPr>
          <a:xfrm>
            <a:off x="-66150" y="2493364"/>
            <a:ext cx="54527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作物に設置しているセンサと</a:t>
            </a:r>
            <a:endParaRPr lang="en-US" altLang="ja-JP" sz="2800" dirty="0"/>
          </a:p>
          <a:p>
            <a:pPr algn="ctr"/>
            <a:r>
              <a:rPr lang="ja-JP" altLang="en-US" sz="2800" dirty="0"/>
              <a:t>カメラで得たデータを収集</a:t>
            </a:r>
            <a:endParaRPr lang="en-US" altLang="ja-JP" sz="2800" dirty="0"/>
          </a:p>
          <a:p>
            <a:pPr algn="ctr"/>
            <a:endParaRPr lang="en-US" altLang="ja-JP" sz="2000" dirty="0"/>
          </a:p>
          <a:p>
            <a:pPr algn="ctr"/>
            <a:r>
              <a:rPr lang="en-US" altLang="ja-JP" sz="2800" dirty="0"/>
              <a:t>AI</a:t>
            </a:r>
            <a:r>
              <a:rPr lang="ja-JP" altLang="en-US" sz="2800" dirty="0"/>
              <a:t>で分析予測</a:t>
            </a:r>
            <a:endParaRPr lang="en-US" altLang="ja-JP" sz="2800" dirty="0"/>
          </a:p>
          <a:p>
            <a:pPr algn="ctr"/>
            <a:endParaRPr lang="en-US" altLang="ja-JP" sz="2000" dirty="0"/>
          </a:p>
          <a:p>
            <a:pPr algn="ctr"/>
            <a:r>
              <a:rPr kumimoji="1" lang="ja-JP" altLang="en-US" sz="2800" dirty="0"/>
              <a:t>制御装置にフィードバック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B460B0B7-08E7-9106-129C-9465FBD1A255}"/>
              </a:ext>
            </a:extLst>
          </p:cNvPr>
          <p:cNvSpPr/>
          <p:nvPr/>
        </p:nvSpPr>
        <p:spPr>
          <a:xfrm rot="5400000">
            <a:off x="2332295" y="322932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9830A1AD-0729-8C76-A1D3-30CCF98F458C}"/>
              </a:ext>
            </a:extLst>
          </p:cNvPr>
          <p:cNvSpPr/>
          <p:nvPr/>
        </p:nvSpPr>
        <p:spPr>
          <a:xfrm rot="5400000">
            <a:off x="2332296" y="3999604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412CF32-362B-7021-B874-750744D18F1D}"/>
              </a:ext>
            </a:extLst>
          </p:cNvPr>
          <p:cNvSpPr/>
          <p:nvPr/>
        </p:nvSpPr>
        <p:spPr>
          <a:xfrm>
            <a:off x="302931" y="2493364"/>
            <a:ext cx="4695416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ACF7FB1-6BB1-7B24-8028-AD30AA03C42F}"/>
              </a:ext>
            </a:extLst>
          </p:cNvPr>
          <p:cNvSpPr txBox="1"/>
          <p:nvPr/>
        </p:nvSpPr>
        <p:spPr>
          <a:xfrm>
            <a:off x="5303137" y="2656850"/>
            <a:ext cx="3152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造材データを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無線で収集</a:t>
            </a:r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可視化と自動集計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lang="ja-JP" altLang="en-US" sz="2800" dirty="0"/>
              <a:t>人の手で行う</a:t>
            </a:r>
            <a:endParaRPr lang="en-US" altLang="ja-JP" sz="2800" dirty="0"/>
          </a:p>
          <a:p>
            <a:pPr algn="ctr"/>
            <a:r>
              <a:rPr lang="ja-JP" altLang="en-US" sz="2800" dirty="0"/>
              <a:t>検木作業を省略</a:t>
            </a:r>
            <a:endParaRPr kumimoji="1" lang="ja-JP" altLang="en-US" sz="2800" dirty="0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6695E0BD-B82E-BFFE-9F67-8028D726D4D4}"/>
              </a:ext>
            </a:extLst>
          </p:cNvPr>
          <p:cNvSpPr/>
          <p:nvPr/>
        </p:nvSpPr>
        <p:spPr>
          <a:xfrm rot="5400000">
            <a:off x="6673813" y="3454317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8A707A94-0D90-5120-11C7-C39A65FA7CAE}"/>
              </a:ext>
            </a:extLst>
          </p:cNvPr>
          <p:cNvSpPr/>
          <p:nvPr/>
        </p:nvSpPr>
        <p:spPr>
          <a:xfrm rot="5400000">
            <a:off x="6673814" y="4360760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584EFC-6A26-FC4B-E35C-7337B42C1458}"/>
              </a:ext>
            </a:extLst>
          </p:cNvPr>
          <p:cNvSpPr/>
          <p:nvPr/>
        </p:nvSpPr>
        <p:spPr>
          <a:xfrm>
            <a:off x="5215254" y="2504294"/>
            <a:ext cx="3390204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C5DB029-9666-09A7-723E-14C9BEB9A530}"/>
              </a:ext>
            </a:extLst>
          </p:cNvPr>
          <p:cNvSpPr txBox="1"/>
          <p:nvPr/>
        </p:nvSpPr>
        <p:spPr>
          <a:xfrm>
            <a:off x="8756923" y="2493364"/>
            <a:ext cx="32078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日々の給餌量を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センサで記録管理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kumimoji="1" lang="ja-JP" altLang="en-US" sz="2800" dirty="0"/>
              <a:t>環境と給餌量のデータ相関を分析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lang="ja-JP" altLang="en-US" sz="2800" dirty="0"/>
              <a:t>給餌量を最適化</a:t>
            </a:r>
            <a:endParaRPr kumimoji="1" lang="ja-JP" altLang="en-US" sz="2800" dirty="0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EB15C7AE-B3E9-3201-D7C7-8F1C015EE966}"/>
              </a:ext>
            </a:extLst>
          </p:cNvPr>
          <p:cNvSpPr/>
          <p:nvPr/>
        </p:nvSpPr>
        <p:spPr>
          <a:xfrm rot="5400000">
            <a:off x="10158839" y="3379966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507B68B2-1770-D891-856C-F075208D7F45}"/>
              </a:ext>
            </a:extLst>
          </p:cNvPr>
          <p:cNvSpPr/>
          <p:nvPr/>
        </p:nvSpPr>
        <p:spPr>
          <a:xfrm rot="5400000">
            <a:off x="10158838" y="463504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D8CE476-C5C3-59F9-177C-C7AC26A29008}"/>
              </a:ext>
            </a:extLst>
          </p:cNvPr>
          <p:cNvSpPr/>
          <p:nvPr/>
        </p:nvSpPr>
        <p:spPr>
          <a:xfrm>
            <a:off x="8741464" y="2493364"/>
            <a:ext cx="3147605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11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E952-38A5-87F0-A4B6-84B2EB4E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007" y="190601"/>
            <a:ext cx="10515600" cy="1325563"/>
          </a:xfrm>
        </p:spPr>
        <p:txBody>
          <a:bodyPr/>
          <a:lstStyle/>
          <a:p>
            <a:r>
              <a:rPr lang="ja-JP" altLang="en-US" sz="4400" i="0" dirty="0">
                <a:solidFill>
                  <a:srgbClr val="1D1C1D"/>
                </a:solidFill>
                <a:effectLst/>
                <a:latin typeface="NotoSansJP"/>
              </a:rPr>
              <a:t>牡蠣養殖業者との共同研究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0F285-9132-6A76-A856-4AA1DAE8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81" y="1600310"/>
            <a:ext cx="10515600" cy="4982941"/>
          </a:xfrm>
        </p:spPr>
        <p:txBody>
          <a:bodyPr>
            <a:normAutofit/>
          </a:bodyPr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課題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D1C1D"/>
                </a:solidFill>
                <a:latin typeface="NotoSansJP"/>
              </a:rPr>
              <a:t>     </a:t>
            </a:r>
            <a:r>
              <a:rPr lang="en-US" altLang="ja-JP" sz="2400" dirty="0"/>
              <a:t>- </a:t>
            </a:r>
            <a:r>
              <a:rPr lang="ja-JP" altLang="en-US" sz="2400" dirty="0"/>
              <a:t>従事者の減少／高齢化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  - </a:t>
            </a:r>
            <a:r>
              <a:rPr lang="ja-JP" altLang="en-US" sz="2400" dirty="0"/>
              <a:t>経験と勘に依存した養殖</a:t>
            </a:r>
            <a:endParaRPr lang="en-US" altLang="ja-JP" sz="2400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lang="en-US" altLang="ja-JP" dirty="0">
                <a:solidFill>
                  <a:srgbClr val="1D1C1D"/>
                </a:solidFill>
                <a:latin typeface="NotoSansJP"/>
              </a:rPr>
              <a:t>IoT</a:t>
            </a:r>
            <a:r>
              <a:rPr lang="ja-JP" altLang="en-US" dirty="0">
                <a:solidFill>
                  <a:srgbClr val="1D1C1D"/>
                </a:solidFill>
                <a:latin typeface="NotoSansJP"/>
              </a:rPr>
              <a:t>とデータサイエンスによる支援</a:t>
            </a:r>
            <a:endParaRPr lang="en-US" altLang="ja-JP" dirty="0">
              <a:solidFill>
                <a:srgbClr val="1D1C1D"/>
              </a:solidFill>
              <a:latin typeface="NotoSansJP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D1C1D"/>
                </a:solidFill>
                <a:latin typeface="NotoSansJP"/>
              </a:rPr>
              <a:t>     </a:t>
            </a:r>
            <a:r>
              <a:rPr lang="en-US" altLang="ja-JP" sz="2400" dirty="0"/>
              <a:t>- </a:t>
            </a:r>
            <a:r>
              <a:rPr lang="ja-JP" altLang="en-US" sz="2400" dirty="0"/>
              <a:t>環境データ計測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  - </a:t>
            </a:r>
            <a:r>
              <a:rPr lang="ja-JP" altLang="en-US" sz="2400" dirty="0"/>
              <a:t>成長要因同定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    </a:t>
            </a:r>
            <a:r>
              <a:rPr lang="en-US" altLang="ja-JP" sz="2400" dirty="0"/>
              <a:t>- </a:t>
            </a:r>
            <a:r>
              <a:rPr lang="ja-JP" altLang="en-US" sz="2400" dirty="0"/>
              <a:t>成育／出荷管理アプリ</a:t>
            </a:r>
            <a:endParaRPr lang="en-US" altLang="ja-JP" sz="2400" b="0" i="0" dirty="0">
              <a:solidFill>
                <a:srgbClr val="1D1C1D"/>
              </a:solidFill>
              <a:effectLst/>
              <a:latin typeface="NotoSansJP"/>
            </a:endParaRPr>
          </a:p>
          <a:p>
            <a:pPr marL="0" indent="0">
              <a:buNone/>
            </a:pP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7C3E1-422C-980C-07D5-FB4FABF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509" y="6359201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4</a:t>
            </a:fld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BD6E2-5B0F-4974-8905-CCA83A9024EF}"/>
              </a:ext>
            </a:extLst>
          </p:cNvPr>
          <p:cNvSpPr txBox="1"/>
          <p:nvPr/>
        </p:nvSpPr>
        <p:spPr>
          <a:xfrm>
            <a:off x="1617710" y="5412755"/>
            <a:ext cx="780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養殖過程を可視化して新規参入を促進</a:t>
            </a:r>
            <a:endParaRPr kumimoji="1" lang="ja-JP" altLang="en-US" sz="28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8F6847C8-7B42-4E6A-8200-8CD4105C8BAB}"/>
              </a:ext>
            </a:extLst>
          </p:cNvPr>
          <p:cNvSpPr/>
          <p:nvPr/>
        </p:nvSpPr>
        <p:spPr>
          <a:xfrm>
            <a:off x="777936" y="5257690"/>
            <a:ext cx="712765" cy="83335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56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FFBDB-9569-A95C-AF64-E12E20C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牡蠣養殖の過程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48E3C1-FEE8-BE9E-D4BC-F02FDE16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437" y="6402466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5</a:t>
            </a:fld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9AFB400-8148-2FE0-D34A-08A3D9B6CF4B}"/>
              </a:ext>
            </a:extLst>
          </p:cNvPr>
          <p:cNvSpPr txBox="1"/>
          <p:nvPr/>
        </p:nvSpPr>
        <p:spPr>
          <a:xfrm>
            <a:off x="131363" y="6207152"/>
            <a:ext cx="1169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[4] </a:t>
            </a:r>
            <a:r>
              <a:rPr kumimoji="1" lang="ja-JP" altLang="en-US" sz="1200" dirty="0"/>
              <a:t>北海道立総合研究機構，“カキ人工種苗生産（シングルシード）”　</a:t>
            </a:r>
            <a:r>
              <a:rPr kumimoji="1" lang="en-US" altLang="ja-JP" sz="1200" dirty="0"/>
              <a:t>2013    </a:t>
            </a:r>
          </a:p>
          <a:p>
            <a:r>
              <a:rPr lang="en-US" altLang="ja-JP" sz="1200" dirty="0"/>
              <a:t>     </a:t>
            </a:r>
            <a:r>
              <a:rPr kumimoji="1" lang="en-US" altLang="ja-JP" sz="1200" dirty="0"/>
              <a:t>https://www.hro.or.jp/fisheries/h3mfcd0000000gsj/marine/o7u1kr000000019q/o7u1kr000000d760/o7u1kr000000dcld.html</a:t>
            </a:r>
          </a:p>
          <a:p>
            <a:r>
              <a:rPr lang="en-US" altLang="ja-JP" sz="1200" dirty="0"/>
              <a:t>[5] 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rPr>
              <a:t>株式会社オストレア</a:t>
            </a:r>
            <a:r>
              <a:rPr lang="ja-JP" altLang="en-US" sz="1200" dirty="0">
                <a:solidFill>
                  <a:srgbClr val="000000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，“牡蠣の養殖の方法” 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rPr>
              <a:t>https://ostrea.jp/aquaculture</a:t>
            </a:r>
            <a:endParaRPr kumimoji="1" lang="ja-JP" altLang="en-US" sz="1200" dirty="0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EDD5F26-0966-2B3E-9EDA-A2D6482F179E}"/>
              </a:ext>
            </a:extLst>
          </p:cNvPr>
          <p:cNvSpPr/>
          <p:nvPr/>
        </p:nvSpPr>
        <p:spPr>
          <a:xfrm>
            <a:off x="2238568" y="3349965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122FFB-3729-C589-2A6C-31A093300B25}"/>
              </a:ext>
            </a:extLst>
          </p:cNvPr>
          <p:cNvSpPr txBox="1"/>
          <p:nvPr/>
        </p:nvSpPr>
        <p:spPr>
          <a:xfrm>
            <a:off x="-233143" y="1596561"/>
            <a:ext cx="29757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sz="2800" u="sng" dirty="0"/>
          </a:p>
          <a:p>
            <a:pPr algn="ctr"/>
            <a:r>
              <a:rPr kumimoji="1" lang="ja-JP" altLang="en-US" sz="2800" dirty="0"/>
              <a:t>母貝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約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カ月間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20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22℃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6E630B7-2456-2B80-F8F6-7578BCE3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3" y="3466633"/>
            <a:ext cx="1926126" cy="13470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EDDEF-176E-103F-EAF9-A659E329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59" y="3466634"/>
            <a:ext cx="1821142" cy="134701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1C78C4B-D69C-8740-D64A-FF26963B7B01}"/>
              </a:ext>
            </a:extLst>
          </p:cNvPr>
          <p:cNvSpPr txBox="1"/>
          <p:nvPr/>
        </p:nvSpPr>
        <p:spPr>
          <a:xfrm>
            <a:off x="2126920" y="2050677"/>
            <a:ext cx="3208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幼生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14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16</a:t>
            </a:r>
            <a:r>
              <a:rPr kumimoji="1" lang="ja-JP" altLang="en-US" sz="2800" dirty="0"/>
              <a:t>日間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25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28℃</a:t>
            </a:r>
            <a:endParaRPr kumimoji="1" lang="ja-JP" altLang="en-US" sz="28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BEB0A94-79B2-EB48-82BB-20D8D1E0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23" y="3434202"/>
            <a:ext cx="1958504" cy="137944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EA4769-19DA-40B1-5591-99BB268E97F4}"/>
              </a:ext>
            </a:extLst>
          </p:cNvPr>
          <p:cNvSpPr txBox="1"/>
          <p:nvPr/>
        </p:nvSpPr>
        <p:spPr>
          <a:xfrm>
            <a:off x="4707444" y="2055153"/>
            <a:ext cx="3164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稚貝</a:t>
            </a:r>
            <a:endParaRPr lang="en-US" altLang="ja-JP" sz="2800" dirty="0"/>
          </a:p>
          <a:p>
            <a:pPr algn="ctr"/>
            <a:r>
              <a:rPr kumimoji="1" lang="ja-JP" altLang="en-US" sz="2800" dirty="0"/>
              <a:t>約</a:t>
            </a:r>
            <a:r>
              <a:rPr kumimoji="1" lang="en-US" altLang="ja-JP" sz="2800" dirty="0"/>
              <a:t>40</a:t>
            </a:r>
            <a:r>
              <a:rPr kumimoji="1" lang="ja-JP" altLang="en-US" sz="2800" dirty="0"/>
              <a:t>日間　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25℃</a:t>
            </a:r>
            <a:endParaRPr kumimoji="1" lang="ja-JP" altLang="en-US" sz="2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11B848-E271-974B-D783-CA4B7CA68643}"/>
              </a:ext>
            </a:extLst>
          </p:cNvPr>
          <p:cNvSpPr txBox="1"/>
          <p:nvPr/>
        </p:nvSpPr>
        <p:spPr>
          <a:xfrm>
            <a:off x="8371623" y="2510733"/>
            <a:ext cx="353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成長した稚貝を育成</a:t>
            </a:r>
            <a:endParaRPr kumimoji="1" lang="en-US" altLang="ja-JP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EF12F7-726C-717D-6CCF-E7F196279B5B}"/>
              </a:ext>
            </a:extLst>
          </p:cNvPr>
          <p:cNvSpPr txBox="1"/>
          <p:nvPr/>
        </p:nvSpPr>
        <p:spPr>
          <a:xfrm>
            <a:off x="2836729" y="5635637"/>
            <a:ext cx="325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 dirty="0">
                <a:solidFill>
                  <a:srgbClr val="1D1C1D"/>
                </a:solidFill>
                <a:effectLst/>
                <a:latin typeface="NotoSansJP"/>
              </a:rPr>
              <a:t>自動化への期待</a:t>
            </a:r>
            <a:endParaRPr kumimoji="1" lang="en-US" altLang="ja-JP" sz="2800" b="1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4A03EEB-71BA-CBFB-54BB-36D981E682E3}"/>
              </a:ext>
            </a:extLst>
          </p:cNvPr>
          <p:cNvSpPr/>
          <p:nvPr/>
        </p:nvSpPr>
        <p:spPr>
          <a:xfrm>
            <a:off x="162099" y="1955322"/>
            <a:ext cx="7552810" cy="301008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D5B0736-195D-6D2F-AE5E-6236DF274086}"/>
              </a:ext>
            </a:extLst>
          </p:cNvPr>
          <p:cNvSpPr txBox="1"/>
          <p:nvPr/>
        </p:nvSpPr>
        <p:spPr>
          <a:xfrm>
            <a:off x="3077142" y="1456061"/>
            <a:ext cx="187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施設内</a:t>
            </a:r>
            <a:r>
              <a:rPr kumimoji="1" lang="en-US" altLang="ja-JP" sz="2800" b="1" dirty="0"/>
              <a:t>[4]</a:t>
            </a:r>
            <a:endParaRPr kumimoji="1" lang="ja-JP" altLang="en-US" sz="28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D2A9FD-97E9-4B9F-D120-71481468D9A9}"/>
              </a:ext>
            </a:extLst>
          </p:cNvPr>
          <p:cNvSpPr txBox="1"/>
          <p:nvPr/>
        </p:nvSpPr>
        <p:spPr>
          <a:xfrm>
            <a:off x="9680187" y="1470321"/>
            <a:ext cx="122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海</a:t>
            </a:r>
            <a:r>
              <a:rPr kumimoji="1" lang="en-US" altLang="ja-JP" sz="2800" b="1" dirty="0"/>
              <a:t>[5]</a:t>
            </a:r>
            <a:endParaRPr kumimoji="1" lang="ja-JP" altLang="en-US" sz="2800" b="1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4E60C79-77F5-2056-DDC2-4F3C938BA49E}"/>
              </a:ext>
            </a:extLst>
          </p:cNvPr>
          <p:cNvSpPr/>
          <p:nvPr/>
        </p:nvSpPr>
        <p:spPr>
          <a:xfrm>
            <a:off x="8439576" y="1979280"/>
            <a:ext cx="3469526" cy="298612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FFB555F5-A930-8F9D-444A-E36301D8BEA3}"/>
              </a:ext>
            </a:extLst>
          </p:cNvPr>
          <p:cNvSpPr/>
          <p:nvPr/>
        </p:nvSpPr>
        <p:spPr>
          <a:xfrm>
            <a:off x="4758300" y="3333386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B208D223-EDA2-0BBA-2FFB-C29311BCE015}"/>
              </a:ext>
            </a:extLst>
          </p:cNvPr>
          <p:cNvSpPr/>
          <p:nvPr/>
        </p:nvSpPr>
        <p:spPr>
          <a:xfrm>
            <a:off x="7846945" y="3344204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 descr="水中のサンゴ&#10;&#10;中程度の精度で自動的に生成された説明">
            <a:extLst>
              <a:ext uri="{FF2B5EF4-FFF2-40B4-BE49-F238E27FC236}">
                <a16:creationId xmlns:a16="http://schemas.microsoft.com/office/drawing/2014/main" id="{553CCB93-5A70-6518-A4CA-147BFEFC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81" y="3353052"/>
            <a:ext cx="2256306" cy="1491630"/>
          </a:xfrm>
          <a:prstGeom prst="rect">
            <a:avLst/>
          </a:prstGeom>
        </p:spPr>
      </p:pic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FDA0E8E7-1F51-3C4A-30DC-4AC3B105E8EA}"/>
              </a:ext>
            </a:extLst>
          </p:cNvPr>
          <p:cNvSpPr/>
          <p:nvPr/>
        </p:nvSpPr>
        <p:spPr>
          <a:xfrm rot="16200000">
            <a:off x="3516511" y="1829580"/>
            <a:ext cx="621936" cy="689359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2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78D82-CE6B-715F-A7CE-2928BE6A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図 66" descr="電子レンジ, オーブン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109323BD-1EAD-40CF-7C40-4BBF7B291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19" y="4760018"/>
            <a:ext cx="2219948" cy="172585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0C7192B-0CA6-ED83-4870-C0FBF550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育苗の自動化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BD888B-7B03-9D32-2F4D-95C7DA40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05" y="1560541"/>
            <a:ext cx="5260897" cy="1868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23163E-305B-9599-871F-37EF26CB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5074" y="6408678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6</a:t>
            </a:fld>
            <a:endParaRPr kumimoji="1" lang="ja-JP" altLang="en-US" sz="2400" dirty="0"/>
          </a:p>
        </p:txBody>
      </p:sp>
      <p:pic>
        <p:nvPicPr>
          <p:cNvPr id="9" name="図 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0226036-511D-A286-D16A-192A8C7D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222" y="5221172"/>
            <a:ext cx="1319444" cy="131944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B37B34-9B8B-57CC-7E51-2739A16DBEC9}"/>
              </a:ext>
            </a:extLst>
          </p:cNvPr>
          <p:cNvSpPr/>
          <p:nvPr/>
        </p:nvSpPr>
        <p:spPr>
          <a:xfrm>
            <a:off x="8246341" y="4184704"/>
            <a:ext cx="1569148" cy="3086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228BB0-6C37-65E5-0792-8B87DA5DCB77}"/>
              </a:ext>
            </a:extLst>
          </p:cNvPr>
          <p:cNvSpPr txBox="1"/>
          <p:nvPr/>
        </p:nvSpPr>
        <p:spPr>
          <a:xfrm>
            <a:off x="8190444" y="4159616"/>
            <a:ext cx="174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C9E291E-C9E3-148B-27F8-85E8C58D9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9657" y="4785974"/>
            <a:ext cx="932302" cy="26580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DDFAECA-4004-FF23-D02B-9EC2783A5635}"/>
              </a:ext>
            </a:extLst>
          </p:cNvPr>
          <p:cNvSpPr/>
          <p:nvPr/>
        </p:nvSpPr>
        <p:spPr>
          <a:xfrm>
            <a:off x="5859349" y="4080017"/>
            <a:ext cx="1575003" cy="376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9E99B87-2220-6970-D9A8-79404A0D2EFE}"/>
              </a:ext>
            </a:extLst>
          </p:cNvPr>
          <p:cNvSpPr txBox="1"/>
          <p:nvPr/>
        </p:nvSpPr>
        <p:spPr>
          <a:xfrm>
            <a:off x="5859349" y="4124676"/>
            <a:ext cx="1706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14" name="図 13" descr="電子レンジ, オーブン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AFF4C1DC-3A88-0171-F1A8-BB5627BB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17" y="4756559"/>
            <a:ext cx="2281221" cy="1773488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5952F1-3C33-A068-EECB-B4CE4A8A922F}"/>
              </a:ext>
            </a:extLst>
          </p:cNvPr>
          <p:cNvSpPr txBox="1"/>
          <p:nvPr/>
        </p:nvSpPr>
        <p:spPr>
          <a:xfrm>
            <a:off x="10526475" y="5443745"/>
            <a:ext cx="1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水質センサ</a:t>
            </a:r>
            <a:endParaRPr lang="en-US" altLang="ja-JP" b="1" dirty="0"/>
          </a:p>
          <a:p>
            <a:r>
              <a:rPr lang="ja-JP" altLang="en-US" b="1" dirty="0"/>
              <a:t>温度センサ</a:t>
            </a:r>
            <a:endParaRPr lang="en-US" altLang="ja-JP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AEDB36E-A619-7394-4914-D87061D00783}"/>
              </a:ext>
            </a:extLst>
          </p:cNvPr>
          <p:cNvSpPr txBox="1"/>
          <p:nvPr/>
        </p:nvSpPr>
        <p:spPr>
          <a:xfrm>
            <a:off x="422206" y="5425285"/>
            <a:ext cx="1533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水質センサ</a:t>
            </a:r>
            <a:endParaRPr lang="en-US" altLang="ja-JP" b="1" dirty="0"/>
          </a:p>
          <a:p>
            <a:r>
              <a:rPr lang="ja-JP" altLang="en-US" b="1" dirty="0"/>
              <a:t>温度センサ</a:t>
            </a:r>
            <a:endParaRPr lang="en-US" altLang="ja-JP" b="1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AFAF049-CECC-FE87-6E6C-EA75B00E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95" y="4047753"/>
            <a:ext cx="812524" cy="231656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10EE1C5-B2E8-8034-24A7-4D342E1ED671}"/>
              </a:ext>
            </a:extLst>
          </p:cNvPr>
          <p:cNvSpPr/>
          <p:nvPr/>
        </p:nvSpPr>
        <p:spPr>
          <a:xfrm>
            <a:off x="2822374" y="4056740"/>
            <a:ext cx="1547567" cy="3654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1DB8914-5965-77F9-5750-EC05A142C2DA}"/>
              </a:ext>
            </a:extLst>
          </p:cNvPr>
          <p:cNvSpPr txBox="1"/>
          <p:nvPr/>
        </p:nvSpPr>
        <p:spPr>
          <a:xfrm>
            <a:off x="2782218" y="4122670"/>
            <a:ext cx="18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A6C6797-8C5F-6937-8636-A352B2B20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790" y="5766911"/>
            <a:ext cx="886429" cy="252727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C66B21A-8F48-F864-6ECB-5B0E2DFA6EBF}"/>
              </a:ext>
            </a:extLst>
          </p:cNvPr>
          <p:cNvSpPr/>
          <p:nvPr/>
        </p:nvSpPr>
        <p:spPr>
          <a:xfrm>
            <a:off x="2830509" y="5788331"/>
            <a:ext cx="1539432" cy="311453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490A05E-7763-67C3-5DC5-85297E448A24}"/>
              </a:ext>
            </a:extLst>
          </p:cNvPr>
          <p:cNvSpPr txBox="1"/>
          <p:nvPr/>
        </p:nvSpPr>
        <p:spPr>
          <a:xfrm>
            <a:off x="2783322" y="5804649"/>
            <a:ext cx="1843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2F4FD26D-F221-5E8E-B647-9B8CB2CF9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303" y="5716422"/>
            <a:ext cx="576879" cy="164472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183C4E7-4DB7-2A83-79B3-7D812FE8A1FF}"/>
              </a:ext>
            </a:extLst>
          </p:cNvPr>
          <p:cNvSpPr/>
          <p:nvPr/>
        </p:nvSpPr>
        <p:spPr>
          <a:xfrm>
            <a:off x="8268758" y="5745799"/>
            <a:ext cx="1671011" cy="39138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88C9361-A849-EDA2-7284-8EC1540D8CF5}"/>
              </a:ext>
            </a:extLst>
          </p:cNvPr>
          <p:cNvSpPr txBox="1"/>
          <p:nvPr/>
        </p:nvSpPr>
        <p:spPr>
          <a:xfrm>
            <a:off x="8224918" y="5759391"/>
            <a:ext cx="254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通信モジュール</a:t>
            </a:r>
            <a:endParaRPr kumimoji="1" lang="ja-JP" altLang="en-US" dirty="0"/>
          </a:p>
        </p:txBody>
      </p:sp>
      <p:pic>
        <p:nvPicPr>
          <p:cNvPr id="66" name="図 65" descr="アイコン&#10;&#10;自動的に生成された説明">
            <a:extLst>
              <a:ext uri="{FF2B5EF4-FFF2-40B4-BE49-F238E27FC236}">
                <a16:creationId xmlns:a16="http://schemas.microsoft.com/office/drawing/2014/main" id="{C68552C6-A16E-5D98-E8B7-920A39763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71" y="3592120"/>
            <a:ext cx="1429963" cy="1134993"/>
          </a:xfrm>
          <a:prstGeom prst="rect">
            <a:avLst/>
          </a:prstGeom>
        </p:spPr>
      </p:pic>
      <p:pic>
        <p:nvPicPr>
          <p:cNvPr id="68" name="図 67" descr="アイコン&#10;&#10;自動的に生成された説明">
            <a:extLst>
              <a:ext uri="{FF2B5EF4-FFF2-40B4-BE49-F238E27FC236}">
                <a16:creationId xmlns:a16="http://schemas.microsoft.com/office/drawing/2014/main" id="{DD83F574-E7FE-18FB-DB8B-6B7A9CE53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239" y="3727012"/>
            <a:ext cx="1348436" cy="1070283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7994C023-6C07-6DA0-41B1-777172B6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894303" y="4320107"/>
            <a:ext cx="659087" cy="187910"/>
          </a:xfrm>
          <a:prstGeom prst="rect">
            <a:avLst/>
          </a:prstGeom>
        </p:spPr>
      </p:pic>
      <p:pic>
        <p:nvPicPr>
          <p:cNvPr id="71" name="図 70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0BBAE1A4-3B4A-2BEB-D361-CDF9CD2BB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70967" y="5527923"/>
            <a:ext cx="929224" cy="832269"/>
          </a:xfrm>
          <a:prstGeom prst="rect">
            <a:avLst/>
          </a:prstGeom>
        </p:spPr>
      </p:pic>
      <p:pic>
        <p:nvPicPr>
          <p:cNvPr id="72" name="図 71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3CA0CB3A-A001-5084-D372-3625FE561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8104" y="3984079"/>
            <a:ext cx="929224" cy="697207"/>
          </a:xfrm>
          <a:prstGeom prst="rect">
            <a:avLst/>
          </a:prstGeom>
        </p:spPr>
      </p:pic>
      <p:pic>
        <p:nvPicPr>
          <p:cNvPr id="73" name="図 72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387AD39-8E09-A027-2D09-874D6216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782775" y="3919630"/>
            <a:ext cx="929224" cy="697205"/>
          </a:xfrm>
          <a:prstGeom prst="rect">
            <a:avLst/>
          </a:prstGeom>
        </p:spPr>
      </p:pic>
      <p:pic>
        <p:nvPicPr>
          <p:cNvPr id="74" name="図 73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EFB9301E-1B3F-9424-CBA5-D472B673A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57298" y="5500650"/>
            <a:ext cx="929224" cy="733707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E0936B2-E500-558D-340C-A65B7530B952}"/>
              </a:ext>
            </a:extLst>
          </p:cNvPr>
          <p:cNvSpPr txBox="1">
            <a:spLocks/>
          </p:cNvSpPr>
          <p:nvPr/>
        </p:nvSpPr>
        <p:spPr>
          <a:xfrm>
            <a:off x="422205" y="1916184"/>
            <a:ext cx="6939253" cy="243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水温水質を一定に保つ</a:t>
            </a:r>
            <a:endParaRPr lang="en-US" altLang="ja-JP" dirty="0"/>
          </a:p>
          <a:p>
            <a:r>
              <a:rPr lang="ja-JP" altLang="en-US" dirty="0"/>
              <a:t>適切な給餌量を供給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97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, 四角形&#10;&#10;自動的に生成された説明">
            <a:extLst>
              <a:ext uri="{FF2B5EF4-FFF2-40B4-BE49-F238E27FC236}">
                <a16:creationId xmlns:a16="http://schemas.microsoft.com/office/drawing/2014/main" id="{060B699D-0753-3DA2-CBCB-AC09F2AF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22" y="3795937"/>
            <a:ext cx="2564942" cy="225508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AA887F5-0A5B-D9CF-DAE7-5CA4C2D66A67}"/>
              </a:ext>
            </a:extLst>
          </p:cNvPr>
          <p:cNvSpPr/>
          <p:nvPr/>
        </p:nvSpPr>
        <p:spPr>
          <a:xfrm>
            <a:off x="7297743" y="5200884"/>
            <a:ext cx="1436740" cy="3754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8379A5-3948-3098-D196-5374B230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31" y="1337220"/>
            <a:ext cx="11836269" cy="513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1D1C1D"/>
                </a:solidFill>
                <a:latin typeface="NotoSansJP"/>
              </a:rPr>
              <a:t>水質センサと通信モジュールは</a:t>
            </a:r>
            <a:r>
              <a:rPr lang="ja-JP" altLang="en-US" b="1" dirty="0">
                <a:solidFill>
                  <a:srgbClr val="FF0000"/>
                </a:solidFill>
                <a:latin typeface="NotoSansJP"/>
              </a:rPr>
              <a:t>有線接続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81548E-2C81-BB01-ECB2-A675A590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437" y="6384671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7</a:t>
            </a:fld>
            <a:endParaRPr kumimoji="1" lang="ja-JP" altLang="en-US" sz="2400" dirty="0"/>
          </a:p>
        </p:txBody>
      </p:sp>
      <p:pic>
        <p:nvPicPr>
          <p:cNvPr id="8" name="図 7" descr="図形, 四角形&#10;&#10;自動的に生成された説明">
            <a:extLst>
              <a:ext uri="{FF2B5EF4-FFF2-40B4-BE49-F238E27FC236}">
                <a16:creationId xmlns:a16="http://schemas.microsoft.com/office/drawing/2014/main" id="{132A893D-099E-ABB1-820F-043C5810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5" y="4253178"/>
            <a:ext cx="2391125" cy="2102264"/>
          </a:xfrm>
          <a:prstGeom prst="rect">
            <a:avLst/>
          </a:prstGeom>
        </p:spPr>
      </p:pic>
      <p:sp>
        <p:nvSpPr>
          <p:cNvPr id="9" name="円弧 8">
            <a:extLst>
              <a:ext uri="{FF2B5EF4-FFF2-40B4-BE49-F238E27FC236}">
                <a16:creationId xmlns:a16="http://schemas.microsoft.com/office/drawing/2014/main" id="{924AFD96-5670-A19C-F1C2-FDEFB7714F2F}"/>
              </a:ext>
            </a:extLst>
          </p:cNvPr>
          <p:cNvSpPr/>
          <p:nvPr/>
        </p:nvSpPr>
        <p:spPr>
          <a:xfrm rot="16893209">
            <a:off x="223647" y="4804628"/>
            <a:ext cx="4031178" cy="1440090"/>
          </a:xfrm>
          <a:prstGeom prst="arc">
            <a:avLst>
              <a:gd name="adj1" fmla="val 15575337"/>
              <a:gd name="adj2" fmla="val 113731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1267D9-C8C0-47B8-8FDB-F8C92A1847FF}"/>
              </a:ext>
            </a:extLst>
          </p:cNvPr>
          <p:cNvSpPr/>
          <p:nvPr/>
        </p:nvSpPr>
        <p:spPr>
          <a:xfrm>
            <a:off x="2622539" y="4192248"/>
            <a:ext cx="1669367" cy="5847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EE9A2DF-FFDE-6FDB-8A6A-8D07C5DD8489}"/>
              </a:ext>
            </a:extLst>
          </p:cNvPr>
          <p:cNvSpPr txBox="1"/>
          <p:nvPr/>
        </p:nvSpPr>
        <p:spPr>
          <a:xfrm>
            <a:off x="720928" y="5519198"/>
            <a:ext cx="13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センサ</a:t>
            </a:r>
          </a:p>
        </p:txBody>
      </p:sp>
      <p:pic>
        <p:nvPicPr>
          <p:cNvPr id="14" name="図 13" descr="グラフ, じょうごグラフ, サンバースト図&#10;&#10;自動的に生成された説明">
            <a:extLst>
              <a:ext uri="{FF2B5EF4-FFF2-40B4-BE49-F238E27FC236}">
                <a16:creationId xmlns:a16="http://schemas.microsoft.com/office/drawing/2014/main" id="{2B518814-0E5A-2D0E-7D6B-B73BFC6A3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7115" y="4923479"/>
            <a:ext cx="946438" cy="630959"/>
          </a:xfrm>
          <a:prstGeom prst="rect">
            <a:avLst/>
          </a:prstGeom>
        </p:spPr>
      </p:pic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996ABFC-9DA7-3903-54C0-53F7135B8227}"/>
              </a:ext>
            </a:extLst>
          </p:cNvPr>
          <p:cNvSpPr/>
          <p:nvPr/>
        </p:nvSpPr>
        <p:spPr>
          <a:xfrm>
            <a:off x="10082796" y="4870415"/>
            <a:ext cx="1574435" cy="5959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0E5FDC-A5F6-5DC1-A34D-1000C2B196A1}"/>
              </a:ext>
            </a:extLst>
          </p:cNvPr>
          <p:cNvSpPr/>
          <p:nvPr/>
        </p:nvSpPr>
        <p:spPr>
          <a:xfrm>
            <a:off x="685057" y="5490797"/>
            <a:ext cx="890071" cy="3355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0E98B58-8700-D4AC-6BC8-74ED01742350}"/>
              </a:ext>
            </a:extLst>
          </p:cNvPr>
          <p:cNvSpPr/>
          <p:nvPr/>
        </p:nvSpPr>
        <p:spPr>
          <a:xfrm>
            <a:off x="2713468" y="5648098"/>
            <a:ext cx="1656394" cy="5847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964576-9D22-70DD-0D5C-527102DE2BC6}"/>
              </a:ext>
            </a:extLst>
          </p:cNvPr>
          <p:cNvSpPr/>
          <p:nvPr/>
        </p:nvSpPr>
        <p:spPr>
          <a:xfrm>
            <a:off x="6095649" y="3942791"/>
            <a:ext cx="744553" cy="20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B9766BC-591B-20E4-B30F-2BF0C2D11383}"/>
              </a:ext>
            </a:extLst>
          </p:cNvPr>
          <p:cNvSpPr txBox="1"/>
          <p:nvPr/>
        </p:nvSpPr>
        <p:spPr>
          <a:xfrm>
            <a:off x="7695877" y="6228474"/>
            <a:ext cx="2480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小型バッテリ</a:t>
            </a:r>
            <a:endParaRPr kumimoji="1" lang="ja-JP" altLang="en-US" sz="2800" b="1" u="sng" dirty="0"/>
          </a:p>
        </p:txBody>
      </p:sp>
      <p:pic>
        <p:nvPicPr>
          <p:cNvPr id="25" name="図 2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724AE94-A726-91BB-A451-CBDFA9AAD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47" y="5526096"/>
            <a:ext cx="1447291" cy="144729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1DED6A0-32BF-DA6D-C5A2-F365C4E43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481" y="5854878"/>
            <a:ext cx="942259" cy="268644"/>
          </a:xfrm>
          <a:prstGeom prst="rect">
            <a:avLst/>
          </a:prstGeom>
        </p:spPr>
      </p:pic>
      <p:pic>
        <p:nvPicPr>
          <p:cNvPr id="34" name="図 3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333C06A-D733-5F34-8B6C-0C78055E3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002" y="5375742"/>
            <a:ext cx="947195" cy="94719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F8699BF6-BF75-421D-568F-A37C271C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1078">
            <a:off x="10863063" y="5592751"/>
            <a:ext cx="744270" cy="212196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5901B798-A685-E32C-EF3D-A6EE9034A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62" y="3850480"/>
            <a:ext cx="844133" cy="844133"/>
          </a:xfrm>
          <a:prstGeom prst="rect">
            <a:avLst/>
          </a:prstGeom>
        </p:spPr>
      </p:pic>
      <p:pic>
        <p:nvPicPr>
          <p:cNvPr id="38" name="図 37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557D93C0-F7C7-1DAD-1860-E9647C4FB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02" y="3400236"/>
            <a:ext cx="766984" cy="1085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0D737B-83BC-6C17-D0B1-DCCA036A66CF}"/>
              </a:ext>
            </a:extLst>
          </p:cNvPr>
          <p:cNvSpPr txBox="1"/>
          <p:nvPr/>
        </p:nvSpPr>
        <p:spPr>
          <a:xfrm>
            <a:off x="2317607" y="1851293"/>
            <a:ext cx="711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- </a:t>
            </a:r>
            <a:r>
              <a:rPr lang="ja-JP" altLang="en-US" sz="2400" dirty="0"/>
              <a:t>牡蠣に当たらないようにケーブルを設置</a:t>
            </a:r>
            <a:endParaRPr kumimoji="1" lang="en-US" altLang="ja-JP" sz="2400" dirty="0"/>
          </a:p>
          <a:p>
            <a:r>
              <a:rPr lang="en-US" altLang="ja-JP" sz="2400" dirty="0"/>
              <a:t>- </a:t>
            </a:r>
            <a:r>
              <a:rPr lang="ja-JP" altLang="en-US" sz="2400" dirty="0"/>
              <a:t>経年劣化による頻繫なケーブル交換</a:t>
            </a:r>
            <a:endParaRPr kumimoji="1" lang="en-US" altLang="ja-JP" sz="2400" dirty="0"/>
          </a:p>
          <a:p>
            <a:r>
              <a:rPr kumimoji="1" lang="en-US" altLang="ja-JP" sz="2400" dirty="0"/>
              <a:t>- </a:t>
            </a:r>
            <a:r>
              <a:rPr lang="ja-JP" altLang="en-US" sz="2400" dirty="0"/>
              <a:t>水流によるケーブルの再配置</a:t>
            </a:r>
            <a:endParaRPr kumimoji="1" lang="en-US" altLang="ja-JP" sz="2400" dirty="0"/>
          </a:p>
        </p:txBody>
      </p:sp>
      <p:sp>
        <p:nvSpPr>
          <p:cNvPr id="27" name="矢印: 折線 26">
            <a:extLst>
              <a:ext uri="{FF2B5EF4-FFF2-40B4-BE49-F238E27FC236}">
                <a16:creationId xmlns:a16="http://schemas.microsoft.com/office/drawing/2014/main" id="{058FE88A-42DC-9D09-1DF8-4E266936CB09}"/>
              </a:ext>
            </a:extLst>
          </p:cNvPr>
          <p:cNvSpPr/>
          <p:nvPr/>
        </p:nvSpPr>
        <p:spPr>
          <a:xfrm rot="10800000" flipH="1">
            <a:off x="1717207" y="1904412"/>
            <a:ext cx="522029" cy="66208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AB5EC1-7D43-511F-59E2-244059593143}"/>
              </a:ext>
            </a:extLst>
          </p:cNvPr>
          <p:cNvSpPr txBox="1"/>
          <p:nvPr/>
        </p:nvSpPr>
        <p:spPr>
          <a:xfrm>
            <a:off x="8466873" y="3287510"/>
            <a:ext cx="323184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一体化により解決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DA898-F8A1-F4A8-FEA9-B5FDEDB16764}"/>
              </a:ext>
            </a:extLst>
          </p:cNvPr>
          <p:cNvSpPr txBox="1"/>
          <p:nvPr/>
        </p:nvSpPr>
        <p:spPr>
          <a:xfrm>
            <a:off x="2477170" y="4211183"/>
            <a:ext cx="200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lang="ja-JP" altLang="en-US" sz="1400" dirty="0"/>
              <a:t>モジュール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2B71EC-A945-C42C-B29C-D93E5F4E21CD}"/>
              </a:ext>
            </a:extLst>
          </p:cNvPr>
          <p:cNvSpPr txBox="1"/>
          <p:nvPr/>
        </p:nvSpPr>
        <p:spPr>
          <a:xfrm>
            <a:off x="2700358" y="5710958"/>
            <a:ext cx="165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モジュール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3869A1-B602-0F1E-8CB3-2F7767E330B7}"/>
              </a:ext>
            </a:extLst>
          </p:cNvPr>
          <p:cNvSpPr txBox="1"/>
          <p:nvPr/>
        </p:nvSpPr>
        <p:spPr>
          <a:xfrm>
            <a:off x="7821700" y="5163387"/>
            <a:ext cx="100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b="1" dirty="0"/>
              <a:t>通信</a:t>
            </a:r>
            <a:endParaRPr lang="en-US" altLang="ja-JP" sz="1200" b="1" dirty="0"/>
          </a:p>
          <a:p>
            <a:pPr algn="ctr"/>
            <a:r>
              <a:rPr kumimoji="1" lang="ja-JP" altLang="en-US" sz="1200" b="1" dirty="0"/>
              <a:t>モジュール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528EAF9-6357-6C3E-6AA4-9966957B0067}"/>
              </a:ext>
            </a:extLst>
          </p:cNvPr>
          <p:cNvSpPr txBox="1"/>
          <p:nvPr/>
        </p:nvSpPr>
        <p:spPr>
          <a:xfrm>
            <a:off x="9918870" y="4925309"/>
            <a:ext cx="19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モジュール</a:t>
            </a:r>
          </a:p>
        </p:txBody>
      </p:sp>
      <p:pic>
        <p:nvPicPr>
          <p:cNvPr id="40" name="図 39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FC8C2621-A1A8-3758-198E-1E6E9F208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1060" y="4801317"/>
            <a:ext cx="1038509" cy="692339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98D33193-8909-1088-9671-B88882F0573C}"/>
              </a:ext>
            </a:extLst>
          </p:cNvPr>
          <p:cNvSpPr txBox="1">
            <a:spLocks/>
          </p:cNvSpPr>
          <p:nvPr/>
        </p:nvSpPr>
        <p:spPr>
          <a:xfrm>
            <a:off x="230926" y="57465"/>
            <a:ext cx="118297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現在の牡蠣養殖でのセンサ導入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E7F5CE5-F8CA-70D2-FBB3-3559DA151F10}"/>
              </a:ext>
            </a:extLst>
          </p:cNvPr>
          <p:cNvSpPr txBox="1"/>
          <p:nvPr/>
        </p:nvSpPr>
        <p:spPr>
          <a:xfrm>
            <a:off x="7238771" y="5238759"/>
            <a:ext cx="869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200" b="1" dirty="0"/>
              <a:t>センサ</a:t>
            </a:r>
            <a:r>
              <a:rPr kumimoji="1" lang="en-US" altLang="ja-JP" sz="1400" b="1" dirty="0"/>
              <a:t>+</a:t>
            </a:r>
            <a:endParaRPr kumimoji="1" lang="ja-JP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57756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08283-DEB6-A711-2A9D-40F82591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900" y="34813"/>
            <a:ext cx="10515600" cy="1325563"/>
          </a:xfrm>
        </p:spPr>
        <p:txBody>
          <a:bodyPr/>
          <a:lstStyle/>
          <a:p>
            <a:r>
              <a:rPr lang="ja-JP" altLang="en-US" dirty="0"/>
              <a:t>無線通信規格の検討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B0EB4D-312E-2696-CEFA-E44225CE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9623" y="6367570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8</a:t>
            </a:fld>
            <a:endParaRPr kumimoji="1" lang="ja-JP" altLang="en-US" sz="2400" dirty="0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6A8854FB-1496-2EEA-3710-BF49C63C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036028"/>
              </p:ext>
            </p:extLst>
          </p:nvPr>
        </p:nvGraphicFramePr>
        <p:xfrm>
          <a:off x="102224" y="1936289"/>
          <a:ext cx="8026399" cy="2802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335">
                  <a:extLst>
                    <a:ext uri="{9D8B030D-6E8A-4147-A177-3AD203B41FA5}">
                      <a16:colId xmlns:a16="http://schemas.microsoft.com/office/drawing/2014/main" val="1203937999"/>
                    </a:ext>
                  </a:extLst>
                </a:gridCol>
                <a:gridCol w="2974142">
                  <a:extLst>
                    <a:ext uri="{9D8B030D-6E8A-4147-A177-3AD203B41FA5}">
                      <a16:colId xmlns:a16="http://schemas.microsoft.com/office/drawing/2014/main" val="1105236277"/>
                    </a:ext>
                  </a:extLst>
                </a:gridCol>
                <a:gridCol w="3124922">
                  <a:extLst>
                    <a:ext uri="{9D8B030D-6E8A-4147-A177-3AD203B41FA5}">
                      <a16:colId xmlns:a16="http://schemas.microsoft.com/office/drawing/2014/main" val="1605954674"/>
                    </a:ext>
                  </a:extLst>
                </a:gridCol>
              </a:tblGrid>
              <a:tr h="587432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メリット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デメリット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353897"/>
                  </a:ext>
                </a:extLst>
              </a:tr>
              <a:tr h="82533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ローカル</a:t>
                      </a:r>
                      <a:r>
                        <a:rPr kumimoji="1" lang="en-US" altLang="ja-JP" sz="2400" b="1" dirty="0"/>
                        <a:t>5G</a:t>
                      </a:r>
                      <a:endParaRPr kumimoji="1" lang="ja-JP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高速大容量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高価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552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Wi-Fi</a:t>
                      </a:r>
                      <a:endParaRPr kumimoji="1" lang="ja-JP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高普及率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高消費電力</a:t>
                      </a:r>
                      <a:endParaRPr kumimoji="1" lang="en-US" altLang="ja-JP" sz="2400" dirty="0"/>
                    </a:p>
                    <a:p>
                      <a:pPr algn="ctr"/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859203"/>
                  </a:ext>
                </a:extLst>
              </a:tr>
              <a:tr h="5665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ZigBee</a:t>
                      </a:r>
                      <a:endParaRPr kumimoji="1" lang="ja-JP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dirty="0"/>
                        <a:t>安価／低消費電力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ja-JP" altLang="en-US" sz="2400" dirty="0"/>
                        <a:t>低送信速度</a:t>
                      </a:r>
                      <a:endParaRPr kumimoji="1" lang="ja-JP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853115"/>
                  </a:ext>
                </a:extLst>
              </a:tr>
            </a:tbl>
          </a:graphicData>
        </a:graphic>
      </p:graphicFrame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A49FD03-FF83-ED5F-92DB-A6BEF6178144}"/>
              </a:ext>
            </a:extLst>
          </p:cNvPr>
          <p:cNvSpPr txBox="1"/>
          <p:nvPr/>
        </p:nvSpPr>
        <p:spPr>
          <a:xfrm>
            <a:off x="8451811" y="2667694"/>
            <a:ext cx="3551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小規模養殖場に不適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A553DCD-4A27-4FE1-44A1-749AD4EB60B6}"/>
              </a:ext>
            </a:extLst>
          </p:cNvPr>
          <p:cNvSpPr txBox="1"/>
          <p:nvPr/>
        </p:nvSpPr>
        <p:spPr>
          <a:xfrm>
            <a:off x="8451811" y="3682285"/>
            <a:ext cx="3637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小型バッテリに不適</a:t>
            </a:r>
            <a:endParaRPr kumimoji="1" lang="ja-JP" altLang="en-US" sz="28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655615-0806-2A85-E042-A5EE6A28B1D2}"/>
              </a:ext>
            </a:extLst>
          </p:cNvPr>
          <p:cNvSpPr txBox="1"/>
          <p:nvPr/>
        </p:nvSpPr>
        <p:spPr>
          <a:xfrm>
            <a:off x="1542698" y="5057252"/>
            <a:ext cx="4802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水中で使用した例が少ない</a:t>
            </a:r>
            <a:endParaRPr kumimoji="1" lang="ja-JP" altLang="en-US" sz="2800" dirty="0"/>
          </a:p>
        </p:txBody>
      </p:sp>
      <p:sp>
        <p:nvSpPr>
          <p:cNvPr id="14" name="矢印: 上向き折線 13">
            <a:extLst>
              <a:ext uri="{FF2B5EF4-FFF2-40B4-BE49-F238E27FC236}">
                <a16:creationId xmlns:a16="http://schemas.microsoft.com/office/drawing/2014/main" id="{71A05BB6-D3FA-5848-D212-91D93616D35F}"/>
              </a:ext>
            </a:extLst>
          </p:cNvPr>
          <p:cNvSpPr/>
          <p:nvPr/>
        </p:nvSpPr>
        <p:spPr>
          <a:xfrm rot="5400000">
            <a:off x="691408" y="4691212"/>
            <a:ext cx="880743" cy="73208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70A045AC-1A0E-874A-8E9A-15ABBBCC3EFB}"/>
              </a:ext>
            </a:extLst>
          </p:cNvPr>
          <p:cNvSpPr/>
          <p:nvPr/>
        </p:nvSpPr>
        <p:spPr>
          <a:xfrm>
            <a:off x="8190333" y="2624385"/>
            <a:ext cx="218782" cy="577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矢印: 右 15">
            <a:extLst>
              <a:ext uri="{FF2B5EF4-FFF2-40B4-BE49-F238E27FC236}">
                <a16:creationId xmlns:a16="http://schemas.microsoft.com/office/drawing/2014/main" id="{80C52A49-DF04-5508-75ED-E1D97A904EDF}"/>
              </a:ext>
            </a:extLst>
          </p:cNvPr>
          <p:cNvSpPr/>
          <p:nvPr/>
        </p:nvSpPr>
        <p:spPr>
          <a:xfrm>
            <a:off x="8190333" y="3628204"/>
            <a:ext cx="218782" cy="57730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19208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5A3A18-1A37-F3B7-6058-4F69B73B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34" y="95716"/>
            <a:ext cx="7674405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水中からの無線通信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A03984-B52D-A8BF-441C-7C255609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3" y="1421279"/>
            <a:ext cx="11329436" cy="4881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Wi-Fi</a:t>
            </a:r>
            <a:r>
              <a:rPr lang="ja-JP" altLang="en-US" dirty="0"/>
              <a:t>を使用した性能評価 </a:t>
            </a:r>
            <a:r>
              <a:rPr lang="en-US" altLang="ja-JP" dirty="0"/>
              <a:t>[9]</a:t>
            </a:r>
          </a:p>
          <a:p>
            <a:r>
              <a:rPr lang="en-US" altLang="ja-JP" dirty="0"/>
              <a:t>2</a:t>
            </a:r>
            <a:r>
              <a:rPr lang="ja-JP" altLang="en-US" dirty="0"/>
              <a:t>台のアンテナからの通信状態を監視</a:t>
            </a:r>
            <a:endParaRPr kumimoji="1" lang="en-US" altLang="ja-JP" dirty="0"/>
          </a:p>
          <a:p>
            <a:r>
              <a:rPr lang="ja-JP" altLang="en-US" dirty="0"/>
              <a:t>温度と通信可能距離との関連性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電磁波の伝播特性が変化</a:t>
            </a:r>
            <a:endParaRPr lang="en-US" altLang="ja-JP" sz="24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ja-JP" altLang="en-US" sz="2400" dirty="0">
                <a:solidFill>
                  <a:srgbClr val="242424"/>
                </a:solidFill>
                <a:latin typeface="Segoe UI" panose="020B0502040204020203" pitchFamily="34" charset="0"/>
              </a:rPr>
              <a:t>　</a:t>
            </a:r>
            <a:r>
              <a:rPr lang="en-US" altLang="ja-JP" sz="2400" dirty="0">
                <a:solidFill>
                  <a:srgbClr val="242424"/>
                </a:solidFill>
              </a:rPr>
              <a:t>- 16℃ / 22.5cm → 22℃ / 26cm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b="1" dirty="0"/>
              <a:t>ZigBee</a:t>
            </a:r>
            <a:r>
              <a:rPr lang="ja-JP" altLang="en-US" b="1" dirty="0"/>
              <a:t>の適用</a:t>
            </a:r>
            <a:endParaRPr lang="en-US" altLang="ja-JP" sz="2800" dirty="0"/>
          </a:p>
          <a:p>
            <a:r>
              <a:rPr lang="en-US" altLang="ja-JP" sz="2800" dirty="0"/>
              <a:t>Wi-Fi</a:t>
            </a:r>
            <a:r>
              <a:rPr lang="ja-JP" altLang="en-US" sz="2800" dirty="0"/>
              <a:t>と同じ</a:t>
            </a:r>
            <a:r>
              <a:rPr lang="en-US" altLang="ja-JP" sz="2800" dirty="0"/>
              <a:t>2.4GHz</a:t>
            </a:r>
            <a:r>
              <a:rPr lang="ja-JP" altLang="en-US" sz="2800" dirty="0"/>
              <a:t>帯</a:t>
            </a:r>
            <a:r>
              <a:rPr lang="en-US" altLang="ja-JP" sz="2800" u="sng" dirty="0"/>
              <a:t> </a:t>
            </a:r>
            <a:endParaRPr lang="en-US" altLang="ja-JP" sz="2800" dirty="0"/>
          </a:p>
          <a:p>
            <a:r>
              <a:rPr lang="en-US" altLang="ja-JP" sz="2800" dirty="0"/>
              <a:t>Wi-Fi</a:t>
            </a:r>
            <a:r>
              <a:rPr lang="ja-JP" altLang="en-US" sz="2800" dirty="0"/>
              <a:t>より小送信電力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7FEA00-C23D-87F3-D2B2-A40A620C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656" y="6277302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9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F4062B-C62C-42DC-B14E-C94713577385}"/>
              </a:ext>
            </a:extLst>
          </p:cNvPr>
          <p:cNvSpPr txBox="1"/>
          <p:nvPr/>
        </p:nvSpPr>
        <p:spPr>
          <a:xfrm>
            <a:off x="112196" y="6396335"/>
            <a:ext cx="1097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[9]</a:t>
            </a:r>
            <a:r>
              <a:rPr lang="en-US" altLang="ja-JP" sz="1200" dirty="0"/>
              <a:t> Sandra </a:t>
            </a:r>
            <a:r>
              <a:rPr lang="en-US" altLang="ja-JP" sz="1200" dirty="0" err="1"/>
              <a:t>Sendra</a:t>
            </a:r>
            <a:r>
              <a:rPr lang="en-US" altLang="ja-JP" sz="1200" dirty="0"/>
              <a:t> </a:t>
            </a:r>
            <a:r>
              <a:rPr lang="en-US" altLang="ja-JP" sz="1200" dirty="0" err="1"/>
              <a:t>Compte</a:t>
            </a:r>
            <a:r>
              <a:rPr lang="ja-JP" altLang="en-US" sz="1200" dirty="0"/>
              <a:t>，“</a:t>
            </a:r>
            <a:r>
              <a:rPr lang="en-US" altLang="ja-JP" sz="1200" dirty="0"/>
              <a:t>Deployment of Efficient Wireless Sensor Nodes for Monitoring in Rural, Indoor and Underwater Environ </a:t>
            </a:r>
            <a:r>
              <a:rPr lang="en-US" altLang="ja-JP" sz="1200" dirty="0" err="1"/>
              <a:t>ments</a:t>
            </a:r>
            <a:r>
              <a:rPr lang="en-US" altLang="ja-JP" sz="1200" dirty="0"/>
              <a:t>”</a:t>
            </a:r>
            <a:r>
              <a:rPr lang="ja-JP" altLang="en-US" sz="1200" dirty="0"/>
              <a:t>，</a:t>
            </a:r>
            <a:r>
              <a:rPr lang="en-US" altLang="ja-JP" sz="1200" dirty="0"/>
              <a:t>Editorial </a:t>
            </a:r>
            <a:r>
              <a:rPr lang="en-US" altLang="ja-JP" sz="1200" dirty="0" err="1"/>
              <a:t>Universitat</a:t>
            </a:r>
            <a:r>
              <a:rPr lang="en-US" altLang="ja-JP" sz="1200" dirty="0"/>
              <a:t> Polit` </a:t>
            </a:r>
            <a:r>
              <a:rPr lang="en-US" altLang="ja-JP" sz="1200" dirty="0" err="1"/>
              <a:t>ecnica</a:t>
            </a:r>
            <a:r>
              <a:rPr lang="en-US" altLang="ja-JP" sz="1200" dirty="0"/>
              <a:t> de Val` </a:t>
            </a:r>
            <a:r>
              <a:rPr lang="en-US" altLang="ja-JP" sz="1200" dirty="0" err="1"/>
              <a:t>encia</a:t>
            </a:r>
            <a:r>
              <a:rPr lang="ja-JP" altLang="en-US" sz="1200" dirty="0"/>
              <a:t>，</a:t>
            </a:r>
            <a:r>
              <a:rPr lang="en-US" altLang="ja-JP" sz="1200" dirty="0"/>
              <a:t>Chapter 6 </a:t>
            </a:r>
            <a:r>
              <a:rPr lang="ja-JP" altLang="en-US" sz="1200" dirty="0"/>
              <a:t>， </a:t>
            </a:r>
            <a:r>
              <a:rPr lang="en-US" altLang="ja-JP" sz="1200" dirty="0"/>
              <a:t>2013</a:t>
            </a:r>
            <a:endParaRPr kumimoji="1" lang="ja-JP" altLang="en-US" sz="1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C4FD1D-5564-E7ED-D683-1DA4AE111B4E}"/>
              </a:ext>
            </a:extLst>
          </p:cNvPr>
          <p:cNvSpPr txBox="1"/>
          <p:nvPr/>
        </p:nvSpPr>
        <p:spPr>
          <a:xfrm>
            <a:off x="5480925" y="5175111"/>
            <a:ext cx="57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水槽外までなら届く可能性あり</a:t>
            </a:r>
            <a:endParaRPr kumimoji="1" lang="ja-JP" altLang="en-US" sz="2800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AE725337-5C25-EC2A-BE7A-8A14ABD1B04B}"/>
              </a:ext>
            </a:extLst>
          </p:cNvPr>
          <p:cNvSpPr/>
          <p:nvPr/>
        </p:nvSpPr>
        <p:spPr>
          <a:xfrm>
            <a:off x="4641150" y="5020046"/>
            <a:ext cx="712765" cy="833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7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デザインの設定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77417</TotalTime>
  <Words>1128</Words>
  <Application>Microsoft Office PowerPoint</Application>
  <PresentationFormat>ワイド画面</PresentationFormat>
  <Paragraphs>244</Paragraphs>
  <Slides>18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6</vt:i4>
      </vt:variant>
      <vt:variant>
        <vt:lpstr>スライド タイトル</vt:lpstr>
      </vt:variant>
      <vt:variant>
        <vt:i4>18</vt:i4>
      </vt:variant>
    </vt:vector>
  </HeadingPairs>
  <TitlesOfParts>
    <vt:vector size="33" baseType="lpstr">
      <vt:lpstr>Noto Sans Japanese</vt:lpstr>
      <vt:lpstr>NotoSansJP</vt:lpstr>
      <vt:lpstr>游ゴシック</vt:lpstr>
      <vt:lpstr>游ゴシック Light</vt:lpstr>
      <vt:lpstr>游ゴシック体</vt:lpstr>
      <vt:lpstr>游明朝</vt:lpstr>
      <vt:lpstr>Arial</vt:lpstr>
      <vt:lpstr>Cambria Math</vt:lpstr>
      <vt:lpstr>Segoe UI</vt:lpstr>
      <vt:lpstr>Office テーマ</vt:lpstr>
      <vt:lpstr>デザインの設定</vt:lpstr>
      <vt:lpstr>Office テーマ</vt:lpstr>
      <vt:lpstr>Office テーマ</vt:lpstr>
      <vt:lpstr>Office テーマ</vt:lpstr>
      <vt:lpstr>Office テーマ</vt:lpstr>
      <vt:lpstr>水中における通信品質評価に基づく 牡蠣養殖を支援する 無線マルチホップネットワークの提案</vt:lpstr>
      <vt:lpstr>目次</vt:lpstr>
      <vt:lpstr>研究背景</vt:lpstr>
      <vt:lpstr>牡蠣養殖業者との共同研究</vt:lpstr>
      <vt:lpstr>牡蠣養殖の過程</vt:lpstr>
      <vt:lpstr>育苗の自動化</vt:lpstr>
      <vt:lpstr>PowerPoint プレゼンテーション</vt:lpstr>
      <vt:lpstr>無線通信規格の検討</vt:lpstr>
      <vt:lpstr>水中からの無線通信</vt:lpstr>
      <vt:lpstr>研究目的</vt:lpstr>
      <vt:lpstr>実験環境</vt:lpstr>
      <vt:lpstr>水中距離を変化させた電波強度の測定 (1/2)</vt:lpstr>
      <vt:lpstr>水中距離を変化させた電波強度の測定 (2/2)</vt:lpstr>
      <vt:lpstr>円筒形容器導入の提案</vt:lpstr>
      <vt:lpstr>無線マルチホップネットワークの提案と実験</vt:lpstr>
      <vt:lpstr>牡蠣養殖場での動作確認</vt:lpstr>
      <vt:lpstr>まとめ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山本　郷平</dc:creator>
  <cp:lastModifiedBy>山本　郷平</cp:lastModifiedBy>
  <cp:revision>788</cp:revision>
  <dcterms:created xsi:type="dcterms:W3CDTF">2024-09-27T10:57:33Z</dcterms:created>
  <dcterms:modified xsi:type="dcterms:W3CDTF">2025-03-05T07:57:44Z</dcterms:modified>
</cp:coreProperties>
</file>